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4" r:id="rId2"/>
    <p:sldId id="275" r:id="rId3"/>
    <p:sldId id="276" r:id="rId4"/>
    <p:sldId id="277" r:id="rId5"/>
    <p:sldId id="285" r:id="rId6"/>
    <p:sldId id="297" r:id="rId7"/>
    <p:sldId id="286" r:id="rId8"/>
    <p:sldId id="287" r:id="rId9"/>
    <p:sldId id="288" r:id="rId10"/>
    <p:sldId id="291" r:id="rId11"/>
    <p:sldId id="292" r:id="rId12"/>
    <p:sldId id="256" r:id="rId13"/>
    <p:sldId id="259" r:id="rId14"/>
    <p:sldId id="273" r:id="rId15"/>
    <p:sldId id="272" r:id="rId16"/>
    <p:sldId id="262" r:id="rId17"/>
    <p:sldId id="263" r:id="rId18"/>
    <p:sldId id="295" r:id="rId19"/>
    <p:sldId id="300" r:id="rId20"/>
    <p:sldId id="296" r:id="rId21"/>
    <p:sldId id="270" r:id="rId22"/>
    <p:sldId id="294" r:id="rId23"/>
    <p:sldId id="281" r:id="rId24"/>
    <p:sldId id="282" r:id="rId25"/>
    <p:sldId id="283" r:id="rId26"/>
    <p:sldId id="299" r:id="rId27"/>
    <p:sldId id="293" r:id="rId28"/>
    <p:sldId id="265" r:id="rId29"/>
    <p:sldId id="298" r:id="rId30"/>
    <p:sldId id="278" r:id="rId31"/>
    <p:sldId id="279" r:id="rId32"/>
    <p:sldId id="280" r:id="rId33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6600"/>
    <a:srgbClr val="FF9900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3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0564F4-51C0-4EFD-87B0-F8CB87B8C647}" type="datetimeFigureOut">
              <a:rPr lang="cs-CZ"/>
              <a:pPr>
                <a:defRPr/>
              </a:pPr>
              <a:t>21.02.2024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032C60-386B-4CFA-B093-DAA5C53B18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5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2AC79-937A-4EDD-AC82-BDADA431674A}" type="slidenum">
              <a:rPr lang="cs-CZ" altLang="cs-CZ" smtClean="0"/>
              <a:pPr eaLnBrk="1" hangingPunct="1"/>
              <a:t>1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059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9466A-A93B-45F3-89BE-EC1C866AD967}" type="slidenum">
              <a:rPr lang="cs-CZ" altLang="cs-CZ" smtClean="0"/>
              <a:pPr eaLnBrk="1" hangingPunct="1"/>
              <a:t>2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9985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807856-50DD-4D93-9204-7D8887720FD4}" type="slidenum">
              <a:rPr lang="cs-CZ" altLang="cs-CZ" smtClean="0"/>
              <a:pPr eaLnBrk="1" hangingPunct="1"/>
              <a:t>3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0869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0BE67A-BCBB-42D6-80EE-1422FAB26621}" type="slidenum">
              <a:rPr lang="cs-CZ" altLang="cs-CZ" smtClean="0"/>
              <a:pPr eaLnBrk="1" hangingPunct="1"/>
              <a:t>4</a:t>
            </a:fld>
            <a:endParaRPr lang="cs-CZ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7605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E969A-2491-4B16-971A-B599F5F8D4AC}" type="slidenum">
              <a:rPr lang="cs-CZ" altLang="cs-CZ" smtClean="0"/>
              <a:pPr eaLnBrk="1" hangingPunct="1"/>
              <a:t>5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56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B828-BA64-4DEE-9BB3-D57F862EC7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76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2040-2480-42B5-B6BB-1245B0BC43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35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0A71-CC2D-4F9C-B309-C7C1DDC675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40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A5B5-42E1-4442-B95B-31D0671FF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9E56-6C22-4A8B-BC76-5E3671F11A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F9FB-C22C-41A7-AAD3-426CF54D1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40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12AB-4632-45E8-AFB3-8DB4118CA0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8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43EC-3548-4965-8968-92697768A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7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5ACB-3529-492A-9065-7188084E6B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4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8BC3-1FED-42D5-ABDB-6301BA66A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7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A2EC-B9E8-4578-BA9B-41AAA0E34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65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C2A67-100C-4681-AA0A-B78724DD8B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7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62B0-91E1-4E23-A7CD-345F1A9895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2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BD97A6-A53C-4869-BD4D-533B6D0BB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1247776"/>
            <a:ext cx="6870700" cy="828675"/>
          </a:xfrm>
        </p:spPr>
        <p:txBody>
          <a:bodyPr/>
          <a:lstStyle/>
          <a:p>
            <a:pPr eaLnBrk="1" hangingPunct="1"/>
            <a:r>
              <a:rPr lang="en-US" altLang="cs-CZ" sz="3600" b="1" dirty="0">
                <a:solidFill>
                  <a:schemeClr val="tx1"/>
                </a:solidFill>
              </a:rPr>
              <a:t>Contents of practice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r>
              <a:rPr lang="sk-SK" sz="1200" dirty="0"/>
              <a:t>Autor: </a:t>
            </a:r>
            <a:r>
              <a:rPr lang="sk-SK" sz="1200" dirty="0" err="1"/>
              <a:t>kolektiv</a:t>
            </a:r>
            <a:r>
              <a:rPr lang="sk-SK" sz="1200" dirty="0"/>
              <a:t> </a:t>
            </a:r>
            <a:r>
              <a:rPr lang="sk-SK" sz="1200" dirty="0" err="1"/>
              <a:t>autorů</a:t>
            </a:r>
            <a:r>
              <a:rPr lang="sk-SK" sz="1200" dirty="0"/>
              <a:t> pod vedením </a:t>
            </a:r>
            <a:r>
              <a:rPr lang="cs-CZ" sz="1200" dirty="0"/>
              <a:t>prof. MUDr. Petra Zacha, CSc. z Ústavu Anatomie 3. LF UK</a:t>
            </a:r>
            <a:br>
              <a:rPr lang="cs-CZ" dirty="0"/>
            </a:b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51037"/>
            <a:ext cx="87630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cs-CZ" b="1" dirty="0"/>
              <a:t>DNA isolation</a:t>
            </a:r>
            <a:r>
              <a:rPr lang="cs-CZ" altLang="cs-CZ" b="1" dirty="0"/>
              <a:t> </a:t>
            </a:r>
            <a:r>
              <a:rPr lang="cs-CZ" altLang="cs-CZ" sz="2800" b="1" dirty="0"/>
              <a:t>(</a:t>
            </a:r>
            <a:r>
              <a:rPr lang="cs-CZ" altLang="cs-CZ" sz="2800" b="1" dirty="0" err="1"/>
              <a:t>concentration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measurement</a:t>
            </a:r>
            <a:r>
              <a:rPr lang="cs-CZ" altLang="cs-CZ" sz="2800" b="1" dirty="0"/>
              <a:t>)</a:t>
            </a:r>
            <a:endParaRPr lang="en-US" altLang="cs-CZ" b="1" dirty="0"/>
          </a:p>
          <a:p>
            <a:pPr marL="514350" indent="-514350" eaLnBrk="1" hangingPunct="1">
              <a:buFontTx/>
              <a:buAutoNum type="arabicPeriod"/>
            </a:pPr>
            <a:r>
              <a:rPr lang="en-US" altLang="cs-CZ" b="1" dirty="0"/>
              <a:t>PCR</a:t>
            </a:r>
            <a:r>
              <a:rPr lang="en-US" altLang="cs-CZ" dirty="0"/>
              <a:t> – amplification of HFE gene</a:t>
            </a:r>
          </a:p>
          <a:p>
            <a:pPr marL="514350" indent="-514350" eaLnBrk="1" hangingPunct="1">
              <a:buFontTx/>
              <a:buAutoNum type="arabicPeriod"/>
              <a:tabLst>
                <a:tab pos="4746625" algn="l"/>
              </a:tabLst>
            </a:pPr>
            <a:r>
              <a:rPr lang="en-US" altLang="cs-CZ" b="1" dirty="0"/>
              <a:t>Gel electrophoresis </a:t>
            </a:r>
            <a:r>
              <a:rPr lang="en-US" altLang="cs-CZ" dirty="0"/>
              <a:t>– verification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HFE 	gene </a:t>
            </a:r>
            <a:r>
              <a:rPr lang="en-US" altLang="cs-CZ" dirty="0"/>
              <a:t>PCR products</a:t>
            </a:r>
            <a:endParaRPr lang="cs-CZ" altLang="cs-CZ" dirty="0"/>
          </a:p>
          <a:p>
            <a:pPr marL="514350" indent="-514350" eaLnBrk="1" hangingPunct="1">
              <a:buFontTx/>
              <a:buAutoNum type="arabicPeriod"/>
              <a:tabLst>
                <a:tab pos="4665663" algn="l"/>
              </a:tabLst>
            </a:pPr>
            <a:r>
              <a:rPr lang="en-US" altLang="cs-CZ" b="1" dirty="0"/>
              <a:t>RFLP </a:t>
            </a:r>
            <a:r>
              <a:rPr lang="en-US" altLang="cs-CZ" dirty="0"/>
              <a:t>– restriction </a:t>
            </a:r>
            <a:r>
              <a:rPr lang="cs-CZ" altLang="cs-CZ" dirty="0" err="1"/>
              <a:t>analysis</a:t>
            </a:r>
            <a:r>
              <a:rPr lang="en-US" altLang="cs-CZ" dirty="0"/>
              <a:t> of HFE gene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cs-CZ" b="1" dirty="0"/>
              <a:t>PCR</a:t>
            </a:r>
            <a:r>
              <a:rPr lang="en-US" altLang="cs-CZ" dirty="0"/>
              <a:t> – amplification of CFTR gene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US" altLang="cs-CZ" b="1" dirty="0"/>
              <a:t>Test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228600" y="3142129"/>
            <a:ext cx="8305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3434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Reg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 č. projektu: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CZ.02.2.69/0.0/0.0/16_015/0002362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2772" name="obrázek 1" descr="by-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33400"/>
            <a:ext cx="581025" cy="2000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03860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Toto dílo podléhá licenci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Creative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kumimoji="0" 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Commons</a:t>
            </a:r>
            <a:r>
              <a:rPr kumimoji="0" 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 licenci 4.0 Mezinárodní Licence</a:t>
            </a:r>
            <a:r>
              <a:rPr kumimoji="0" lang="cs-CZ" sz="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opvvv.msmt.cz/media/msmt/uploads/OP_VVV/Pravidla_pro_publicitu/logolinky/JVS2_opraveny_aj/logolink_OP_VVV_hor_barva_eng.jpg">
            <a:extLst>
              <a:ext uri="{FF2B5EF4-FFF2-40B4-BE49-F238E27FC236}">
                <a16:creationId xmlns:a16="http://schemas.microsoft.com/office/drawing/2014/main" id="{7F8F3553-CE3B-4437-B3FE-D6AE87AF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" y="27252"/>
            <a:ext cx="4038600" cy="8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ea typeface="Times New Roman"/>
              </a:rPr>
              <a:t>HFE </a:t>
            </a:r>
            <a:r>
              <a:rPr lang="cs-CZ" sz="4000" b="1" dirty="0">
                <a:ea typeface="Times New Roman"/>
              </a:rPr>
              <a:t>gene</a:t>
            </a:r>
            <a:r>
              <a:rPr lang="cs-CZ" sz="4000" b="1" cap="all" dirty="0">
                <a:ea typeface="Times New Roman"/>
              </a:rPr>
              <a:t>: </a:t>
            </a:r>
            <a:r>
              <a:rPr lang="cs-CZ" sz="4000" b="1" dirty="0" err="1">
                <a:ea typeface="Times New Roman"/>
              </a:rPr>
              <a:t>mutation</a:t>
            </a:r>
            <a:r>
              <a:rPr lang="en-US" sz="4000" b="1" cap="all" dirty="0">
                <a:ea typeface="Times New Roman"/>
              </a:rPr>
              <a:t> </a:t>
            </a:r>
            <a:r>
              <a:rPr lang="en-US" sz="4000" b="1" cap="all" dirty="0" err="1">
                <a:ea typeface="Times New Roman"/>
              </a:rPr>
              <a:t>C282Y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  <a:tabLst>
                <a:tab pos="810260" algn="l"/>
              </a:tabLst>
              <a:defRPr/>
            </a:pPr>
            <a:r>
              <a:rPr lang="en-US" sz="2800" dirty="0">
                <a:ea typeface="Times New Roman"/>
              </a:rPr>
              <a:t>PCR MIX</a:t>
            </a:r>
            <a:r>
              <a:rPr lang="cs-CZ" sz="2800" dirty="0">
                <a:ea typeface="Times New Roman"/>
              </a:rPr>
              <a:t> per 1 sample (</a:t>
            </a:r>
            <a:r>
              <a:rPr lang="cs-CZ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yellow</a:t>
            </a:r>
            <a:r>
              <a:rPr lang="cs-CZ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tube</a:t>
            </a:r>
            <a:r>
              <a:rPr lang="cs-CZ" sz="2800" dirty="0">
                <a:ea typeface="Times New Roman"/>
              </a:rPr>
              <a:t>):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H</a:t>
            </a:r>
            <a:r>
              <a:rPr lang="cs-CZ" sz="2800" baseline="-25000" dirty="0">
                <a:ea typeface="Times New Roman"/>
              </a:rPr>
              <a:t>2</a:t>
            </a:r>
            <a:r>
              <a:rPr lang="cs-CZ" sz="2800" dirty="0">
                <a:ea typeface="Times New Roman"/>
              </a:rPr>
              <a:t>O	15.0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buffer</a:t>
            </a:r>
            <a:r>
              <a:rPr lang="cs-CZ" sz="2800" dirty="0">
                <a:ea typeface="Times New Roman"/>
              </a:rPr>
              <a:t>	  2.5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Mg</a:t>
            </a:r>
            <a:r>
              <a:rPr lang="cs-CZ" sz="2800" baseline="30000" dirty="0">
                <a:ea typeface="Times New Roman"/>
              </a:rPr>
              <a:t>2+</a:t>
            </a:r>
            <a:r>
              <a:rPr lang="cs-CZ" sz="2800" dirty="0">
                <a:ea typeface="Times New Roman"/>
              </a:rPr>
              <a:t>	  2.0 µl</a:t>
            </a:r>
            <a:r>
              <a:rPr lang="cs-CZ" sz="2800" baseline="-25000" dirty="0">
                <a:ea typeface="Times New Roman"/>
              </a:rPr>
              <a:t>	</a:t>
            </a:r>
            <a:endParaRPr lang="cs-CZ" sz="2800" dirty="0">
              <a:ea typeface="Times New Roman"/>
            </a:endParaRP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dNTP</a:t>
            </a:r>
            <a:r>
              <a:rPr lang="cs-CZ" sz="2800" dirty="0">
                <a:ea typeface="Times New Roman"/>
              </a:rPr>
              <a:t> mix	  0.5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Primer</a:t>
            </a:r>
            <a:r>
              <a:rPr lang="cs-CZ" sz="2800" dirty="0">
                <a:ea typeface="Times New Roman"/>
              </a:rPr>
              <a:t> 1	  1.5 µl (</a:t>
            </a:r>
            <a:r>
              <a:rPr lang="cs-CZ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PC1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Primer 2	  1.5 µl (</a:t>
            </a:r>
            <a:r>
              <a:rPr lang="cs-CZ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PC2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DNA	  1.8 µl  </a:t>
            </a:r>
          </a:p>
          <a:p>
            <a:pPr>
              <a:spcAft>
                <a:spcPts val="0"/>
              </a:spcAft>
              <a:buFontTx/>
              <a:buNone/>
              <a:tabLst>
                <a:tab pos="2062163" algn="l"/>
              </a:tabLst>
              <a:defRPr/>
            </a:pPr>
            <a:r>
              <a:rPr lang="cs-CZ" sz="1200" u="sng" dirty="0">
                <a:ea typeface="Times New Roman"/>
              </a:rPr>
              <a:t>                                                                                                                                                </a:t>
            </a:r>
          </a:p>
          <a:p>
            <a:pPr>
              <a:spcAft>
                <a:spcPts val="0"/>
              </a:spcAft>
              <a:tabLst>
                <a:tab pos="2062163" algn="l"/>
              </a:tabLst>
              <a:defRPr/>
            </a:pPr>
            <a:r>
              <a:rPr lang="cs-CZ" sz="2800" i="1" dirty="0" err="1">
                <a:ea typeface="Times New Roman"/>
              </a:rPr>
              <a:t>Taq</a:t>
            </a:r>
            <a:r>
              <a:rPr lang="cs-CZ" sz="2800" i="1" dirty="0">
                <a:ea typeface="Times New Roman"/>
              </a:rPr>
              <a:t> </a:t>
            </a:r>
            <a:r>
              <a:rPr lang="cs-CZ" sz="2800" i="1" dirty="0" err="1">
                <a:ea typeface="Times New Roman"/>
              </a:rPr>
              <a:t>polymerase</a:t>
            </a:r>
            <a:r>
              <a:rPr lang="cs-CZ" sz="2800" i="1" dirty="0">
                <a:ea typeface="Times New Roman"/>
              </a:rPr>
              <a:t>   0.2 µl (on </a:t>
            </a:r>
            <a:r>
              <a:rPr lang="cs-CZ" sz="2800" i="1" dirty="0" err="1">
                <a:ea typeface="Times New Roman"/>
              </a:rPr>
              <a:t>ice</a:t>
            </a:r>
            <a:r>
              <a:rPr lang="cs-CZ" sz="2800" i="1" dirty="0">
                <a:ea typeface="Times New Roman"/>
              </a:rPr>
              <a:t>)</a:t>
            </a:r>
          </a:p>
          <a:p>
            <a:pPr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4025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ea typeface="Times New Roman"/>
              </a:rPr>
              <a:t>HFE </a:t>
            </a:r>
            <a:r>
              <a:rPr lang="cs-CZ" sz="4000" b="1" dirty="0">
                <a:ea typeface="Times New Roman"/>
              </a:rPr>
              <a:t>gene</a:t>
            </a:r>
            <a:r>
              <a:rPr lang="cs-CZ" sz="4000" b="1" cap="all" dirty="0">
                <a:ea typeface="Times New Roman"/>
              </a:rPr>
              <a:t>: </a:t>
            </a:r>
            <a:r>
              <a:rPr lang="cs-CZ" sz="4000" b="1" dirty="0" err="1">
                <a:ea typeface="Times New Roman"/>
              </a:rPr>
              <a:t>mutation</a:t>
            </a:r>
            <a:r>
              <a:rPr lang="en-US" sz="4000" b="1" cap="all" dirty="0">
                <a:ea typeface="Times New Roman"/>
              </a:rPr>
              <a:t> </a:t>
            </a:r>
            <a:r>
              <a:rPr lang="cs-CZ" sz="4000" b="1" cap="all" dirty="0" err="1">
                <a:ea typeface="Times New Roman"/>
              </a:rPr>
              <a:t>H63D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None/>
              <a:tabLst>
                <a:tab pos="810260" algn="l"/>
              </a:tabLst>
              <a:defRPr/>
            </a:pPr>
            <a:r>
              <a:rPr lang="en-US" sz="2800" dirty="0">
                <a:ea typeface="Times New Roman"/>
              </a:rPr>
              <a:t>PCR </a:t>
            </a:r>
            <a:r>
              <a:rPr lang="cs-CZ" sz="2800" dirty="0">
                <a:ea typeface="Times New Roman"/>
              </a:rPr>
              <a:t>M</a:t>
            </a:r>
            <a:r>
              <a:rPr lang="en-US" sz="2800" dirty="0">
                <a:ea typeface="Times New Roman"/>
              </a:rPr>
              <a:t>IX</a:t>
            </a:r>
            <a:r>
              <a:rPr lang="cs-CZ" sz="2800" dirty="0">
                <a:ea typeface="Times New Roman"/>
              </a:rPr>
              <a:t> per 1 sample (</a:t>
            </a:r>
            <a:r>
              <a:rPr lang="cs-CZ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blue tube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H</a:t>
            </a:r>
            <a:r>
              <a:rPr lang="cs-CZ" sz="2800" baseline="-25000" dirty="0">
                <a:ea typeface="Times New Roman"/>
              </a:rPr>
              <a:t>2</a:t>
            </a:r>
            <a:r>
              <a:rPr lang="cs-CZ" sz="2800" dirty="0">
                <a:ea typeface="Times New Roman"/>
              </a:rPr>
              <a:t>O	14.5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buffer</a:t>
            </a:r>
            <a:r>
              <a:rPr lang="cs-CZ" sz="2800" dirty="0">
                <a:ea typeface="Times New Roman"/>
              </a:rPr>
              <a:t>	  2.5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Mg</a:t>
            </a:r>
            <a:r>
              <a:rPr lang="cs-CZ" sz="2800" baseline="30000" dirty="0">
                <a:ea typeface="Times New Roman"/>
              </a:rPr>
              <a:t>2+</a:t>
            </a:r>
            <a:r>
              <a:rPr lang="cs-CZ" sz="2800" dirty="0">
                <a:ea typeface="Times New Roman"/>
              </a:rPr>
              <a:t>	  2.5 µl</a:t>
            </a:r>
            <a:r>
              <a:rPr lang="cs-CZ" sz="2800" baseline="-25000" dirty="0">
                <a:ea typeface="Times New Roman"/>
              </a:rPr>
              <a:t>	</a:t>
            </a:r>
            <a:endParaRPr lang="cs-CZ" sz="2800" dirty="0">
              <a:ea typeface="Times New Roman"/>
            </a:endParaRP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dNTP</a:t>
            </a:r>
            <a:r>
              <a:rPr lang="cs-CZ" sz="2800" dirty="0">
                <a:ea typeface="Times New Roman"/>
              </a:rPr>
              <a:t> mix	  0.5 µl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 err="1">
                <a:ea typeface="Times New Roman"/>
              </a:rPr>
              <a:t>Primer</a:t>
            </a:r>
            <a:r>
              <a:rPr lang="cs-CZ" sz="2800" dirty="0">
                <a:ea typeface="Times New Roman"/>
              </a:rPr>
              <a:t> 1	  1.5 µl (</a:t>
            </a:r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PH1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Primer 2	  1.5 µl (</a:t>
            </a:r>
            <a:r>
              <a:rPr lang="cs-CZ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PH2</a:t>
            </a:r>
            <a:r>
              <a:rPr lang="cs-CZ" sz="2800" dirty="0">
                <a:ea typeface="Times New Roman"/>
              </a:rPr>
              <a:t>)</a:t>
            </a:r>
          </a:p>
          <a:p>
            <a:pPr>
              <a:spcAft>
                <a:spcPts val="0"/>
              </a:spcAft>
              <a:tabLst>
                <a:tab pos="2236788" algn="l"/>
              </a:tabLst>
              <a:defRPr/>
            </a:pPr>
            <a:r>
              <a:rPr lang="cs-CZ" sz="2800" dirty="0">
                <a:ea typeface="Times New Roman"/>
              </a:rPr>
              <a:t>DNA	  1.8 µl  </a:t>
            </a:r>
          </a:p>
          <a:p>
            <a:pPr>
              <a:spcAft>
                <a:spcPts val="0"/>
              </a:spcAft>
              <a:buFontTx/>
              <a:buNone/>
              <a:tabLst>
                <a:tab pos="2062163" algn="l"/>
              </a:tabLst>
              <a:defRPr/>
            </a:pPr>
            <a:r>
              <a:rPr lang="cs-CZ" sz="1200" u="sng" dirty="0">
                <a:ea typeface="Times New Roman"/>
              </a:rPr>
              <a:t>                                                                                                                                                </a:t>
            </a:r>
          </a:p>
          <a:p>
            <a:pPr>
              <a:spcAft>
                <a:spcPts val="0"/>
              </a:spcAft>
              <a:tabLst>
                <a:tab pos="2062163" algn="l"/>
              </a:tabLst>
              <a:defRPr/>
            </a:pPr>
            <a:r>
              <a:rPr lang="cs-CZ" sz="2800" i="1" dirty="0" err="1">
                <a:ea typeface="Times New Roman"/>
              </a:rPr>
              <a:t>Taq</a:t>
            </a:r>
            <a:r>
              <a:rPr lang="cs-CZ" sz="2800" i="1" dirty="0">
                <a:ea typeface="Times New Roman"/>
              </a:rPr>
              <a:t> </a:t>
            </a:r>
            <a:r>
              <a:rPr lang="cs-CZ" sz="2800" i="1" dirty="0" err="1">
                <a:ea typeface="Times New Roman"/>
              </a:rPr>
              <a:t>polymerase</a:t>
            </a:r>
            <a:r>
              <a:rPr lang="cs-CZ" sz="2800" i="1" dirty="0">
                <a:ea typeface="Times New Roman"/>
              </a:rPr>
              <a:t>   0.2 µl (on </a:t>
            </a:r>
            <a:r>
              <a:rPr lang="cs-CZ" sz="2800" i="1" dirty="0" err="1">
                <a:ea typeface="Times New Roman"/>
              </a:rPr>
              <a:t>ice</a:t>
            </a:r>
            <a:r>
              <a:rPr lang="cs-CZ" sz="2800" i="1" dirty="0">
                <a:ea typeface="Times New Roman"/>
              </a:rPr>
              <a:t>)</a:t>
            </a:r>
          </a:p>
          <a:p>
            <a:pPr>
              <a:defRPr/>
            </a:pP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273373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cs-CZ" sz="4000" dirty="0">
                <a:solidFill>
                  <a:schemeClr val="tx1"/>
                </a:solidFill>
              </a:rPr>
              <a:t>Next step in analysis of mutation in hemochromatosis gene</a:t>
            </a:r>
            <a:br>
              <a:rPr lang="en-US" altLang="cs-CZ" sz="4000" dirty="0">
                <a:solidFill>
                  <a:schemeClr val="tx1"/>
                </a:solidFill>
              </a:rPr>
            </a:br>
            <a:br>
              <a:rPr lang="en-US" altLang="cs-CZ" sz="4000" dirty="0">
                <a:solidFill>
                  <a:schemeClr val="tx1"/>
                </a:solidFill>
              </a:rPr>
            </a:br>
            <a:r>
              <a:rPr lang="en-US" altLang="cs-CZ" sz="4000" b="1" dirty="0">
                <a:solidFill>
                  <a:schemeClr val="tx1"/>
                </a:solidFill>
              </a:rPr>
              <a:t>Subsequent analysis of PCR product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cs-CZ" sz="3600" b="1" dirty="0"/>
              <a:t>1) General PCR:</a:t>
            </a:r>
            <a:br>
              <a:rPr lang="en-US" altLang="cs-CZ" sz="3600" b="1" dirty="0"/>
            </a:br>
            <a:br>
              <a:rPr lang="en-US" altLang="cs-CZ" sz="2400" dirty="0"/>
            </a:br>
            <a:r>
              <a:rPr lang="en-US" altLang="cs-CZ" sz="2400" b="1" dirty="0"/>
              <a:t>Verification of PCR product using gel electrophoresis</a:t>
            </a:r>
            <a:br>
              <a:rPr lang="en-US" altLang="cs-CZ" sz="2400" b="1" dirty="0"/>
            </a:br>
            <a:r>
              <a:rPr lang="en-US" altLang="cs-CZ" sz="2400" b="1" dirty="0"/>
              <a:t>(mutation C282Y)</a:t>
            </a:r>
          </a:p>
        </p:txBody>
      </p:sp>
      <p:pic>
        <p:nvPicPr>
          <p:cNvPr id="13315" name="Picture 6" descr="primery C282Y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057400" y="3276600"/>
            <a:ext cx="5410200" cy="1524000"/>
          </a:xfrm>
          <a:noFill/>
        </p:spPr>
      </p:pic>
      <p:cxnSp>
        <p:nvCxnSpPr>
          <p:cNvPr id="3" name="Přímá spojnice se šipkou 2"/>
          <p:cNvCxnSpPr/>
          <p:nvPr/>
        </p:nvCxnSpPr>
        <p:spPr>
          <a:xfrm flipH="1">
            <a:off x="7342095" y="3769659"/>
            <a:ext cx="1296000" cy="0"/>
          </a:xfrm>
          <a:prstGeom prst="straightConnector1">
            <a:avLst/>
          </a:prstGeom>
          <a:ln w="57150">
            <a:solidFill>
              <a:srgbClr val="FF66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570695" y="32766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390 </a:t>
            </a:r>
            <a:r>
              <a:rPr lang="en-US" sz="2400" b="1" dirty="0" err="1">
                <a:solidFill>
                  <a:srgbClr val="FF6600"/>
                </a:solidFill>
              </a:rPr>
              <a:t>bp</a:t>
            </a:r>
            <a:endParaRPr lang="en-US" sz="2400" b="1" dirty="0">
              <a:solidFill>
                <a:srgbClr val="FF66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990600" y="3852120"/>
            <a:ext cx="12600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990600" y="3984812"/>
            <a:ext cx="1260000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914400" y="3972254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331 </a:t>
            </a:r>
            <a:r>
              <a:rPr lang="en-US" sz="2400" b="1" dirty="0" err="1">
                <a:solidFill>
                  <a:srgbClr val="00B0F0"/>
                </a:solidFill>
              </a:rPr>
              <a:t>bp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4400" y="335280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404 </a:t>
            </a:r>
            <a:r>
              <a:rPr lang="en-US" sz="2400" b="1" dirty="0" err="1">
                <a:solidFill>
                  <a:srgbClr val="00B050"/>
                </a:solidFill>
              </a:rPr>
              <a:t>bp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02780" y="2819400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Amplified DNA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31825" algn="l" eaLnBrk="1" hangingPunct="1">
              <a:tabLst>
                <a:tab pos="2863850" algn="l"/>
              </a:tabLst>
            </a:pPr>
            <a:r>
              <a:rPr lang="cs-CZ" altLang="cs-CZ" sz="3600" b="1" dirty="0"/>
              <a:t>2) </a:t>
            </a:r>
            <a:r>
              <a:rPr lang="en-US" altLang="cs-CZ" sz="3600" b="1" dirty="0"/>
              <a:t>RFLP –</a:t>
            </a:r>
            <a:r>
              <a:rPr lang="cs-CZ" altLang="cs-CZ" sz="3600" b="1" dirty="0"/>
              <a:t> </a:t>
            </a:r>
            <a:r>
              <a:rPr lang="en-US" altLang="cs-CZ" sz="3600" b="1" dirty="0"/>
              <a:t>Restriction Fragment</a:t>
            </a:r>
            <a:br>
              <a:rPr lang="cs-CZ" altLang="cs-CZ" sz="3600" b="1" dirty="0"/>
            </a:br>
            <a:r>
              <a:rPr lang="cs-CZ" altLang="cs-CZ" sz="3600" b="1" dirty="0"/>
              <a:t>	</a:t>
            </a:r>
            <a:r>
              <a:rPr lang="en-US" altLang="cs-CZ" sz="3600" b="1" dirty="0"/>
              <a:t>Length Polymorphism</a:t>
            </a:r>
            <a:r>
              <a:rPr lang="cs-CZ" altLang="cs-CZ" sz="3600" b="1" dirty="0"/>
              <a:t>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572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>
                <a:solidFill>
                  <a:srgbClr val="3333CC"/>
                </a:solidFill>
              </a:rPr>
              <a:t>R</a:t>
            </a:r>
            <a:r>
              <a:rPr lang="en-US" altLang="cs-CZ" sz="2400" dirty="0" err="1">
                <a:solidFill>
                  <a:srgbClr val="3333CC"/>
                </a:solidFill>
              </a:rPr>
              <a:t>estriction</a:t>
            </a:r>
            <a:r>
              <a:rPr lang="en-US" altLang="cs-CZ" sz="2400" dirty="0">
                <a:solidFill>
                  <a:srgbClr val="3333CC"/>
                </a:solidFill>
              </a:rPr>
              <a:t> analysis of DNA</a:t>
            </a:r>
            <a:r>
              <a:rPr lang="cs-CZ" altLang="cs-CZ" sz="2400" dirty="0">
                <a:solidFill>
                  <a:srgbClr val="3333CC"/>
                </a:solidFill>
              </a:rPr>
              <a:t> </a:t>
            </a:r>
            <a:r>
              <a:rPr lang="en-US" altLang="cs-CZ" sz="2400" dirty="0">
                <a:solidFill>
                  <a:srgbClr val="3333CC"/>
                </a:solidFill>
              </a:rPr>
              <a:t>by its </a:t>
            </a:r>
            <a:r>
              <a:rPr lang="en-US" altLang="cs-CZ" sz="2400" dirty="0" err="1">
                <a:solidFill>
                  <a:srgbClr val="3333CC"/>
                </a:solidFill>
              </a:rPr>
              <a:t>digestio</a:t>
            </a:r>
            <a:r>
              <a:rPr lang="cs-CZ" altLang="cs-CZ" sz="2400" dirty="0">
                <a:solidFill>
                  <a:srgbClr val="3333CC"/>
                </a:solidFill>
              </a:rPr>
              <a:t>n </a:t>
            </a:r>
            <a:r>
              <a:rPr lang="en-US" altLang="cs-CZ" sz="2400" dirty="0">
                <a:solidFill>
                  <a:srgbClr val="3333CC"/>
                </a:solidFill>
              </a:rPr>
              <a:t>with restriction</a:t>
            </a:r>
            <a:r>
              <a:rPr lang="cs-CZ" altLang="cs-CZ" sz="2400" dirty="0">
                <a:solidFill>
                  <a:srgbClr val="3333CC"/>
                </a:solidFill>
              </a:rPr>
              <a:t> </a:t>
            </a:r>
            <a:r>
              <a:rPr lang="en-US" altLang="cs-CZ" sz="2400" dirty="0">
                <a:solidFill>
                  <a:srgbClr val="3333CC"/>
                </a:solidFill>
              </a:rPr>
              <a:t>endonucleases (RE)</a:t>
            </a:r>
            <a:r>
              <a:rPr lang="cs-CZ" altLang="cs-CZ" sz="2400" dirty="0">
                <a:solidFill>
                  <a:srgbClr val="3333CC"/>
                </a:solidFill>
              </a:rPr>
              <a:t> </a:t>
            </a:r>
            <a:r>
              <a:rPr lang="en-US" altLang="cs-CZ" sz="2400" dirty="0">
                <a:solidFill>
                  <a:srgbClr val="3333CC"/>
                </a:solidFill>
              </a:rPr>
              <a:t>in specific restriction sites</a:t>
            </a:r>
            <a:endParaRPr lang="cs-CZ" altLang="cs-CZ" sz="2400" dirty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err="1"/>
              <a:t>When</a:t>
            </a:r>
            <a:r>
              <a:rPr lang="cs-CZ" altLang="cs-CZ" sz="2400" dirty="0"/>
              <a:t> </a:t>
            </a:r>
            <a:r>
              <a:rPr lang="en-US" altLang="cs-CZ" sz="2400" dirty="0"/>
              <a:t>the </a:t>
            </a:r>
            <a:r>
              <a:rPr lang="cs-CZ" altLang="cs-CZ" sz="2400" dirty="0"/>
              <a:t>DNA </a:t>
            </a:r>
            <a:r>
              <a:rPr lang="en-US" altLang="cs-CZ" sz="2400" dirty="0"/>
              <a:t>sequence </a:t>
            </a:r>
            <a:r>
              <a:rPr lang="cs-CZ" altLang="cs-CZ" sz="2400" dirty="0" err="1"/>
              <a:t>is</a:t>
            </a:r>
            <a:r>
              <a:rPr lang="cs-CZ" altLang="cs-CZ" sz="2400" dirty="0"/>
              <a:t> </a:t>
            </a:r>
            <a:r>
              <a:rPr lang="en-US" altLang="cs-CZ" sz="2400" dirty="0" err="1"/>
              <a:t>differen</a:t>
            </a:r>
            <a:r>
              <a:rPr lang="cs-CZ" altLang="cs-CZ" sz="2400" dirty="0"/>
              <a:t>t (</a:t>
            </a:r>
            <a:r>
              <a:rPr lang="en-US" altLang="cs-CZ" sz="2400" dirty="0"/>
              <a:t>polymorphism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mutation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it</a:t>
            </a:r>
            <a:r>
              <a:rPr lang="en-US" altLang="cs-CZ" sz="2400" dirty="0"/>
              <a:t> creates or disturbs</a:t>
            </a:r>
            <a:r>
              <a:rPr lang="cs-CZ" altLang="cs-CZ" sz="2400" dirty="0"/>
              <a:t> a </a:t>
            </a:r>
            <a:r>
              <a:rPr lang="en-US" altLang="cs-CZ" sz="2400" dirty="0"/>
              <a:t>specific site for RE</a:t>
            </a:r>
            <a:r>
              <a:rPr lang="cs-CZ" altLang="cs-CZ" sz="2400" dirty="0"/>
              <a:t> → </a:t>
            </a:r>
            <a:r>
              <a:rPr lang="en-US" altLang="cs-CZ" sz="2400" dirty="0"/>
              <a:t>after restriction,</a:t>
            </a:r>
            <a:r>
              <a:rPr lang="cs-CZ" altLang="cs-CZ" sz="2400" dirty="0"/>
              <a:t> f</a:t>
            </a:r>
            <a:r>
              <a:rPr lang="en-US" altLang="cs-CZ" sz="2400" dirty="0" err="1"/>
              <a:t>ragments</a:t>
            </a:r>
            <a:r>
              <a:rPr lang="en-US" altLang="cs-CZ" sz="2400" dirty="0"/>
              <a:t> with</a:t>
            </a:r>
            <a:r>
              <a:rPr lang="cs-CZ" altLang="cs-CZ" sz="2400" dirty="0"/>
              <a:t> </a:t>
            </a:r>
            <a:r>
              <a:rPr lang="en-US" altLang="cs-CZ" sz="2400" dirty="0"/>
              <a:t>different sizes are formed</a:t>
            </a:r>
            <a:endParaRPr lang="en-US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>
              <a:solidFill>
                <a:schemeClr val="hlink"/>
              </a:solidFill>
            </a:endParaRPr>
          </a:p>
        </p:txBody>
      </p:sp>
      <p:graphicFrame>
        <p:nvGraphicFramePr>
          <p:cNvPr id="14340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7459748"/>
              </p:ext>
            </p:extLst>
          </p:nvPr>
        </p:nvGraphicFramePr>
        <p:xfrm>
          <a:off x="5029200" y="1989137"/>
          <a:ext cx="40386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Bitmap Image" r:id="rId3" imgW="4458322" imgH="4533333" progId="PBrush">
                  <p:embed/>
                </p:oleObj>
              </mc:Choice>
              <mc:Fallback>
                <p:oleObj name="Bitmap Image" r:id="rId3" imgW="4458322" imgH="4533333" progId="PBrush">
                  <p:embed/>
                  <p:pic>
                    <p:nvPicPr>
                      <p:cNvPr id="0" name="Picture 4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9137"/>
                        <a:ext cx="4038600" cy="410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b="1" dirty="0"/>
              <a:t>Restriction fragment length polymorphism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3058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800" b="1" dirty="0"/>
              <a:t>Restriction endonuclease (RE)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/>
              <a:t>about 2100 bacterial REs known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/>
              <a:t>RE recognizes variously short nucleotides sequences (4, 6, 8 </a:t>
            </a:r>
            <a:r>
              <a:rPr lang="en-US" altLang="cs-CZ" sz="2400" dirty="0" err="1"/>
              <a:t>ntds</a:t>
            </a:r>
            <a:r>
              <a:rPr lang="en-US" altLang="cs-CZ" sz="2400" dirty="0"/>
              <a:t>; usually palindromes), in which they digest covalent phosphodiester bonds</a:t>
            </a:r>
            <a:endParaRPr lang="en-US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800" b="1" dirty="0"/>
              <a:t>Principle of the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/>
              <a:t>DNA sample obtaining (genomic DNA, PCR product)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/>
              <a:t>DNA sample digestion with a restriction enzyme into fragments of different sizes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2400" dirty="0"/>
              <a:t>DNA fragments separation by gel electrophoresis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>
                <a:solidFill>
                  <a:schemeClr val="tx1"/>
                </a:solidFill>
              </a:rPr>
              <a:t>Sequence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 dirty="0" err="1">
                <a:solidFill>
                  <a:schemeClr val="tx1"/>
                </a:solidFill>
              </a:rPr>
              <a:t>of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 dirty="0" err="1">
                <a:solidFill>
                  <a:schemeClr val="tx1"/>
                </a:solidFill>
              </a:rPr>
              <a:t>amplified</a:t>
            </a:r>
            <a:r>
              <a:rPr lang="cs-CZ" altLang="cs-CZ" sz="3600" b="1" dirty="0">
                <a:solidFill>
                  <a:schemeClr val="tx1"/>
                </a:solidFill>
              </a:rPr>
              <a:t> DNA </a:t>
            </a:r>
            <a:r>
              <a:rPr lang="cs-CZ" altLang="cs-CZ" sz="3600" b="1" dirty="0" err="1">
                <a:solidFill>
                  <a:schemeClr val="tx1"/>
                </a:solidFill>
              </a:rPr>
              <a:t>for</a:t>
            </a:r>
            <a:r>
              <a:rPr lang="cs-CZ" altLang="cs-CZ" sz="3600" b="1" dirty="0">
                <a:solidFill>
                  <a:schemeClr val="tx1"/>
                </a:solidFill>
              </a:rPr>
              <a:t> C282Y </a:t>
            </a:r>
            <a:r>
              <a:rPr lang="cs-CZ" altLang="cs-CZ" sz="3600" b="1" dirty="0" err="1">
                <a:solidFill>
                  <a:schemeClr val="tx1"/>
                </a:solidFill>
              </a:rPr>
              <a:t>mutation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 dirty="0" err="1">
                <a:solidFill>
                  <a:schemeClr val="tx1"/>
                </a:solidFill>
              </a:rPr>
              <a:t>analysis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91064"/>
              </p:ext>
            </p:extLst>
          </p:nvPr>
        </p:nvGraphicFramePr>
        <p:xfrm>
          <a:off x="685800" y="1878092"/>
          <a:ext cx="7961313" cy="2671763"/>
        </p:xfrm>
        <a:graphic>
          <a:graphicData uri="http://schemas.openxmlformats.org/drawingml/2006/table">
            <a:tbl>
              <a:tblPr/>
              <a:tblGrid>
                <a:gridCol w="79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1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   5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´-  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TGGCAAGGGTAAACAGATCC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ctctcctcatccttcctctttcctgtcaagtgccctcctttggtgaaggtgacacatcatgtgacctcttca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tgaccac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ctacggtgtcgggccttgaactactacccccagaacatcaccatgaagtggctgaaggataagcagccaatggatgccaaggagttcgaac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taaagacgtattgcccaatggggatgggacctaccagggctggataaccttggct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GTAC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cccctggggaagagcagagatatac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GT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caggtgg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gcacccaggcctggatcagcccctcattgtgatctggggtatgtgactgatgagagccaggagctgagaaaatctattggg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GGTTGAGAGGA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Courier New" pitchFamily="49" charset="0"/>
                        </a:rPr>
                        <a:t>G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TGC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CTGAG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gaggtaattatggcagtgagatgaggatctgctctttgttagggggtgggctgagggtggcaatcaaaggctttaacttgctttttctgttttagagccctca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ccgtctggcaccctagtcattggagtcatcagtgga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 – 3´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481047" y="2833726"/>
            <a:ext cx="198000" cy="3919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00B050"/>
                </a:solidFill>
              </a:rPr>
              <a:t>G</a:t>
            </a:r>
          </a:p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4" name="Přímá spojnice se šipkou 3"/>
          <p:cNvCxnSpPr>
            <a:stCxn id="7" idx="2"/>
          </p:cNvCxnSpPr>
          <p:nvPr/>
        </p:nvCxnSpPr>
        <p:spPr>
          <a:xfrm flipH="1">
            <a:off x="7658401" y="1839619"/>
            <a:ext cx="569068" cy="9804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12" idx="0"/>
          </p:cNvCxnSpPr>
          <p:nvPr/>
        </p:nvCxnSpPr>
        <p:spPr>
          <a:xfrm flipH="1" flipV="1">
            <a:off x="7652480" y="3131470"/>
            <a:ext cx="555206" cy="1467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315200" y="125484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B050"/>
                </a:solidFill>
              </a:rPr>
              <a:t>Healthy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sequence</a:t>
            </a:r>
            <a:endParaRPr lang="cs-CZ" sz="1600" dirty="0">
              <a:solidFill>
                <a:srgbClr val="00B050"/>
              </a:solidFill>
            </a:endParaRPr>
          </a:p>
          <a:p>
            <a:r>
              <a:rPr lang="cs-CZ" sz="1600" dirty="0">
                <a:solidFill>
                  <a:srgbClr val="00B050"/>
                </a:solidFill>
              </a:rPr>
              <a:t>= no </a:t>
            </a:r>
            <a:r>
              <a:rPr lang="cs-CZ" sz="1600" dirty="0" err="1">
                <a:solidFill>
                  <a:srgbClr val="00B050"/>
                </a:solidFill>
              </a:rPr>
              <a:t>cleavage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271371" y="4598894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Mutated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sequence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>
                <a:solidFill>
                  <a:srgbClr val="FF0000"/>
                </a:solidFill>
              </a:rPr>
              <a:t>= </a:t>
            </a:r>
            <a:r>
              <a:rPr lang="cs-CZ" sz="1600" dirty="0" err="1">
                <a:solidFill>
                  <a:srgbClr val="FF0000"/>
                </a:solidFill>
              </a:rPr>
              <a:t>cleavage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5332274"/>
            <a:ext cx="913739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TAC: </a:t>
            </a:r>
            <a:r>
              <a:rPr lang="en-US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:</a:t>
            </a:r>
            <a:r>
              <a:rPr lang="en-US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site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for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endonuclease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RsaI</a:t>
            </a:r>
            <a:endParaRPr lang="cs-CZ" altLang="cs-CZ" sz="2200" b="1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b="1" dirty="0">
              <a:solidFill>
                <a:srgbClr val="33CC33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0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Mutation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C282Y: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GTGC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→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GT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C 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420938" algn="l"/>
              </a:tabLst>
            </a:pPr>
            <a:r>
              <a:rPr lang="cs-CZ" altLang="cs-CZ" sz="2400" dirty="0">
                <a:latin typeface="+mn-lt"/>
                <a:cs typeface="Times New Roman" pitchFamily="18" charset="0"/>
              </a:rPr>
              <a:t>	(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site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is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created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by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mutation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endParaRPr lang="cs-CZ" altLang="cs-CZ" sz="1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600" y="5132294"/>
            <a:ext cx="1836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1">
            <a:spAutoFit/>
          </a:bodyPr>
          <a:lstStyle/>
          <a:p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GTAC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 - 3’</a:t>
            </a:r>
            <a:endParaRPr lang="cs-CZ" altLang="cs-CZ" sz="2400" b="1" dirty="0">
              <a:latin typeface="+mn-lt"/>
              <a:cs typeface="Times New Roman" pitchFamily="18" charset="0"/>
            </a:endParaRPr>
          </a:p>
          <a:p>
            <a:r>
              <a:rPr lang="en-US" altLang="cs-CZ" sz="2400" b="1" dirty="0">
                <a:latin typeface="+mn-lt"/>
                <a:cs typeface="Times New Roman" pitchFamily="18" charset="0"/>
              </a:rPr>
              <a:t>3’- </a:t>
            </a:r>
            <a:r>
              <a:rPr lang="cs-CZ" sz="2400" b="1" dirty="0">
                <a:latin typeface="+mn-lt"/>
                <a:cs typeface="Times New Roman" pitchFamily="18" charset="0"/>
              </a:rPr>
              <a:t>CATG</a:t>
            </a:r>
            <a:r>
              <a:rPr lang="en-US" sz="2400" b="1" dirty="0">
                <a:latin typeface="+mn-lt"/>
                <a:cs typeface="Times New Roman" pitchFamily="18" charset="0"/>
              </a:rPr>
              <a:t> 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praktikaRFLPen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686800" cy="6477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41363" y="1135063"/>
            <a:ext cx="73675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zh-CN" sz="2400" b="1">
                <a:ea typeface="SimSun" panose="02010600030101010101" pitchFamily="2" charset="-122"/>
                <a:cs typeface="Times New Roman" panose="02020603050405020304" pitchFamily="18" charset="0"/>
              </a:rPr>
              <a:t>Mutation C282Y (v bp)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zh-CN" sz="140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  <a:cs typeface="Times New Roman" panose="02020603050405020304" pitchFamily="18" charset="0"/>
              </a:rPr>
              <a:t>Healthy homozygote	:		   250	140</a:t>
            </a:r>
            <a:endParaRPr lang="cs-CZ" altLang="zh-CN" sz="24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</a:rPr>
              <a:t>Homozygote with mutation	:  250   	111</a:t>
            </a:r>
            <a:endParaRPr lang="cs-CZ" altLang="zh-CN" sz="240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</a:rPr>
              <a:t>Heterozygote	:					   250	140	111</a:t>
            </a:r>
            <a:endParaRPr lang="cs-CZ" altLang="zh-CN" sz="2400">
              <a:cs typeface="Arial" panose="020B0604020202020204" pitchFamily="34" charset="0"/>
            </a:endParaRPr>
          </a:p>
        </p:txBody>
      </p:sp>
      <p:sp>
        <p:nvSpPr>
          <p:cNvPr id="28675" name="Obdélník 3"/>
          <p:cNvSpPr>
            <a:spLocks noChangeArrowheads="1"/>
          </p:cNvSpPr>
          <p:nvPr/>
        </p:nvSpPr>
        <p:spPr bwMode="auto">
          <a:xfrm>
            <a:off x="611188" y="188913"/>
            <a:ext cx="822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Evaluation of the results of the </a:t>
            </a:r>
            <a:r>
              <a:rPr lang="cs-CZ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RFLP </a:t>
            </a:r>
            <a:r>
              <a:rPr lang="en-US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endParaRPr lang="cs-CZ" altLang="zh-CN" sz="2800" b="1">
              <a:cs typeface="Arial" panose="020B0604020202020204" pitchFamily="34" charset="0"/>
            </a:endParaRPr>
          </a:p>
        </p:txBody>
      </p:sp>
      <p:pic>
        <p:nvPicPr>
          <p:cNvPr id="28676" name="Picture 2" descr="C282YPuvPrimNaste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>
            <a:fillRect/>
          </a:stretch>
        </p:blipFill>
        <p:spPr bwMode="auto">
          <a:xfrm>
            <a:off x="755650" y="3284538"/>
            <a:ext cx="7173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29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 err="1">
                <a:solidFill>
                  <a:schemeClr val="tx1"/>
                </a:solidFill>
              </a:rPr>
              <a:t>Sequence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 dirty="0" err="1">
                <a:solidFill>
                  <a:schemeClr val="tx1"/>
                </a:solidFill>
              </a:rPr>
              <a:t>of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 dirty="0" err="1">
                <a:solidFill>
                  <a:schemeClr val="tx1"/>
                </a:solidFill>
              </a:rPr>
              <a:t>amplified</a:t>
            </a:r>
            <a:r>
              <a:rPr lang="cs-CZ" altLang="cs-CZ" sz="3600" b="1" dirty="0">
                <a:solidFill>
                  <a:schemeClr val="tx1"/>
                </a:solidFill>
              </a:rPr>
              <a:t> DNA </a:t>
            </a:r>
            <a:r>
              <a:rPr lang="cs-CZ" altLang="cs-CZ" sz="3600" b="1" dirty="0" err="1">
                <a:solidFill>
                  <a:schemeClr val="tx1"/>
                </a:solidFill>
              </a:rPr>
              <a:t>for</a:t>
            </a:r>
            <a:r>
              <a:rPr lang="cs-CZ" altLang="cs-CZ" sz="3600" b="1" dirty="0">
                <a:solidFill>
                  <a:schemeClr val="tx1"/>
                </a:solidFill>
              </a:rPr>
              <a:t> H63D </a:t>
            </a:r>
            <a:r>
              <a:rPr lang="cs-CZ" altLang="cs-CZ" sz="3600" b="1" dirty="0" err="1">
                <a:solidFill>
                  <a:schemeClr val="tx1"/>
                </a:solidFill>
              </a:rPr>
              <a:t>mutation</a:t>
            </a:r>
            <a:r>
              <a:rPr lang="cs-CZ" altLang="cs-CZ" sz="3600" b="1" dirty="0">
                <a:solidFill>
                  <a:schemeClr val="tx1"/>
                </a:solidFill>
              </a:rPr>
              <a:t> </a:t>
            </a:r>
            <a:r>
              <a:rPr lang="cs-CZ" altLang="cs-CZ" sz="3600" b="1">
                <a:solidFill>
                  <a:schemeClr val="tx1"/>
                </a:solidFill>
              </a:rPr>
              <a:t>analysis</a:t>
            </a:r>
            <a:br>
              <a:rPr lang="cs-CZ" altLang="cs-CZ" sz="3600" b="1" dirty="0">
                <a:solidFill>
                  <a:schemeClr val="tx1"/>
                </a:solidFill>
              </a:rPr>
            </a:br>
            <a:endParaRPr lang="cs-CZ" altLang="cs-CZ" sz="36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graphicFrame>
        <p:nvGraphicFramePr>
          <p:cNvPr id="13316" name="Group 4"/>
          <p:cNvGraphicFramePr>
            <a:graphicFrameLocks noGrp="1"/>
          </p:cNvGraphicFramePr>
          <p:nvPr>
            <p:extLst/>
          </p:nvPr>
        </p:nvGraphicFramePr>
        <p:xfrm>
          <a:off x="685800" y="2106693"/>
          <a:ext cx="7961313" cy="1855708"/>
        </p:xfrm>
        <a:graphic>
          <a:graphicData uri="http://schemas.openxmlformats.org/drawingml/2006/table">
            <a:tbl>
              <a:tblPr/>
              <a:tblGrid>
                <a:gridCol w="796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5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pitchFamily="34" charset="-128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  5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´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–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cagacacagctgatggtatgagttgatgcaggtgtgtggagcctcaacatcctgctcccctcctactac</a:t>
                      </a:r>
                      <a:r>
                        <a:rPr lang="cs-CZ" sz="1200" b="1" cap="all" baseline="0" dirty="0"/>
                        <a:t>acatggttaaggcctgttgc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Gtctccaggttcacactctctgcactacctcttcatgggtgcctcagagcaggaccttggtctttccttgtttgaagctttgggctacgtggatgaccagctgttcgtgttc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cs-CZ" sz="1200" b="1" cap="all" baseline="0" dirty="0" err="1">
                          <a:solidFill>
                            <a:srgbClr val="00B050"/>
                          </a:solidFill>
                        </a:rPr>
                        <a:t>tgat</a:t>
                      </a:r>
                      <a:r>
                        <a:rPr lang="cs-CZ" sz="1200" b="1" cap="all" baseline="0" dirty="0" err="1"/>
                        <a:t>c</a:t>
                      </a:r>
                      <a:r>
                        <a:rPr lang="cs-CZ" sz="1200" b="1" cap="all" baseline="0" dirty="0"/>
                        <a:t> </a:t>
                      </a:r>
                      <a:r>
                        <a:rPr lang="cs-CZ" sz="1200" b="1" cap="all" spc="-150" baseline="0" dirty="0"/>
                        <a:t> </a:t>
                      </a:r>
                      <a:r>
                        <a:rPr lang="cs-CZ" sz="1200" b="1" cap="all" baseline="0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tgagagtcgccgtgtggagccccgaactccatgggtttccagtag</a:t>
                      </a:r>
                      <a:r>
                        <a:rPr lang="cs-CZ" sz="1200" b="1" cap="all" baseline="0" dirty="0">
                          <a:solidFill>
                            <a:srgbClr val="3333CC"/>
                          </a:solidFill>
                        </a:rPr>
                        <a:t>aatttcaagccagatgtggc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tgcagctgagtcagagtctg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aaagggtgggatcacatgttcactgttgacttctggactattatggaaaatcacaaccacagcaaggg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Courier New" pitchFamily="49" charset="0"/>
                        </a:rPr>
                        <a:t>– 3´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311348" y="3053057"/>
            <a:ext cx="166612" cy="3562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00B050"/>
                </a:solidFill>
              </a:rPr>
              <a:t>C</a:t>
            </a:r>
          </a:p>
          <a:p>
            <a:pPr algn="ctr">
              <a:lnSpc>
                <a:spcPct val="70000"/>
              </a:lnSpc>
            </a:pPr>
            <a:r>
              <a:rPr lang="cs-CZ" b="1" dirty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4" name="Přímá spojnice se šipkou 3"/>
          <p:cNvCxnSpPr>
            <a:stCxn id="7" idx="2"/>
          </p:cNvCxnSpPr>
          <p:nvPr/>
        </p:nvCxnSpPr>
        <p:spPr>
          <a:xfrm flipH="1">
            <a:off x="1477961" y="2068219"/>
            <a:ext cx="452591" cy="9581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12" idx="0"/>
          </p:cNvCxnSpPr>
          <p:nvPr/>
        </p:nvCxnSpPr>
        <p:spPr>
          <a:xfrm flipH="1" flipV="1">
            <a:off x="1477960" y="3427913"/>
            <a:ext cx="448955" cy="635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18283" y="1483444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B050"/>
                </a:solidFill>
              </a:rPr>
              <a:t>Healthy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sequence</a:t>
            </a:r>
            <a:endParaRPr lang="cs-CZ" sz="1600" dirty="0">
              <a:solidFill>
                <a:srgbClr val="00B050"/>
              </a:solidFill>
            </a:endParaRPr>
          </a:p>
          <a:p>
            <a:r>
              <a:rPr lang="cs-CZ" sz="1600" dirty="0">
                <a:solidFill>
                  <a:srgbClr val="00B050"/>
                </a:solidFill>
              </a:rPr>
              <a:t>= </a:t>
            </a:r>
            <a:r>
              <a:rPr lang="cs-CZ" sz="1600" dirty="0" err="1">
                <a:solidFill>
                  <a:srgbClr val="00B050"/>
                </a:solidFill>
              </a:rPr>
              <a:t>cleavage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0600" y="4063425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Mutated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sequence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cs-CZ" sz="1600" dirty="0">
                <a:solidFill>
                  <a:srgbClr val="FF0000"/>
                </a:solidFill>
              </a:rPr>
              <a:t>= no </a:t>
            </a:r>
            <a:r>
              <a:rPr lang="cs-CZ" sz="1600" dirty="0" err="1">
                <a:solidFill>
                  <a:srgbClr val="FF0000"/>
                </a:solidFill>
              </a:rPr>
              <a:t>cleavage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5165974"/>
            <a:ext cx="9677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GTAC: </a:t>
            </a:r>
            <a:r>
              <a:rPr lang="en-US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altLang="cs-CZ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:</a:t>
            </a:r>
            <a:r>
              <a:rPr lang="en-US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site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for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endonuclease</a:t>
            </a:r>
            <a:r>
              <a:rPr lang="cs-CZ" altLang="cs-CZ" sz="2200" b="1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200" b="1" dirty="0" err="1">
                <a:latin typeface="+mn-lt"/>
                <a:cs typeface="Times New Roman" pitchFamily="18" charset="0"/>
              </a:rPr>
              <a:t>BclI</a:t>
            </a:r>
            <a:endParaRPr lang="cs-CZ" altLang="cs-CZ" sz="2200" b="1" dirty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 dirty="0">
              <a:solidFill>
                <a:srgbClr val="33CC33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4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Mutation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H63D: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TGATCA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Times New Roman" pitchFamily="18" charset="0"/>
              </a:rPr>
              <a:t>→</a:t>
            </a:r>
            <a:r>
              <a:rPr lang="cs-CZ" altLang="cs-CZ" sz="24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TGAT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G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A</a:t>
            </a:r>
          </a:p>
          <a:p>
            <a:pPr eaLnBrk="1" hangingPunct="1">
              <a:spcBef>
                <a:spcPts val="0"/>
              </a:spcBef>
              <a:buFontTx/>
              <a:buNone/>
              <a:tabLst>
                <a:tab pos="2325688" algn="l"/>
              </a:tabLst>
            </a:pPr>
            <a:r>
              <a:rPr lang="cs-CZ" altLang="cs-CZ" sz="2400" b="1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	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(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restriction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site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is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lost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with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dirty="0" err="1">
                <a:latin typeface="+mn-lt"/>
                <a:cs typeface="Times New Roman" pitchFamily="18" charset="0"/>
              </a:rPr>
              <a:t>mutation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					</a:t>
            </a:r>
            <a:endParaRPr lang="cs-CZ" altLang="cs-CZ" sz="1800" dirty="0">
              <a:latin typeface="+mn-lt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22832" y="5029200"/>
            <a:ext cx="2221489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 anchor="ctr" anchorCtr="1">
            <a:spAutoFit/>
          </a:bodyPr>
          <a:lstStyle/>
          <a:p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TGATCA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 - 3’</a:t>
            </a:r>
            <a:endParaRPr lang="cs-CZ" altLang="cs-CZ" sz="2400" b="1" dirty="0">
              <a:latin typeface="+mn-lt"/>
              <a:cs typeface="Times New Roman" pitchFamily="18" charset="0"/>
            </a:endParaRPr>
          </a:p>
          <a:p>
            <a:r>
              <a:rPr lang="en-US" altLang="cs-CZ" sz="2400" b="1" dirty="0">
                <a:latin typeface="+mn-lt"/>
                <a:cs typeface="Times New Roman" pitchFamily="18" charset="0"/>
              </a:rPr>
              <a:t>3’- </a:t>
            </a:r>
            <a:r>
              <a:rPr lang="cs-CZ" sz="2400" b="1" dirty="0">
                <a:latin typeface="+mn-lt"/>
                <a:cs typeface="Times New Roman" pitchFamily="18" charset="0"/>
              </a:rPr>
              <a:t>ACTAGT</a:t>
            </a:r>
            <a:r>
              <a:rPr lang="en-US" sz="2400" b="1" dirty="0">
                <a:latin typeface="+mn-lt"/>
                <a:cs typeface="Times New Roman" pitchFamily="18" charset="0"/>
              </a:rPr>
              <a:t> - </a:t>
            </a:r>
            <a:r>
              <a:rPr lang="cs-CZ" altLang="cs-CZ" sz="2400" b="1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b="1" dirty="0">
                <a:latin typeface="+mn-lt"/>
                <a:cs typeface="Times New Roman" pitchFamily="18" charset="0"/>
              </a:rPr>
              <a:t>’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84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04800"/>
            <a:ext cx="6870700" cy="1219200"/>
          </a:xfrm>
        </p:spPr>
        <p:txBody>
          <a:bodyPr/>
          <a:lstStyle/>
          <a:p>
            <a:pPr eaLnBrk="1" hangingPunct="1"/>
            <a:r>
              <a:rPr lang="en-US" altLang="cs-CZ" sz="3600" b="1" dirty="0"/>
              <a:t>Tested</a:t>
            </a:r>
            <a:r>
              <a:rPr lang="cs-CZ" altLang="cs-CZ" sz="3600" b="1" dirty="0"/>
              <a:t> </a:t>
            </a:r>
            <a:r>
              <a:rPr lang="en-US" altLang="cs-CZ" sz="3600" b="1" dirty="0"/>
              <a:t>mutations</a:t>
            </a:r>
            <a:br>
              <a:rPr lang="cs-CZ" altLang="cs-CZ" sz="3600" b="1" dirty="0"/>
            </a:br>
            <a:r>
              <a:rPr lang="cs-CZ" altLang="cs-CZ" sz="2400" dirty="0"/>
              <a:t>(</a:t>
            </a:r>
            <a:r>
              <a:rPr lang="en-US" altLang="cs-CZ" sz="2400" dirty="0"/>
              <a:t>the</a:t>
            </a:r>
            <a:r>
              <a:rPr lang="cs-CZ" altLang="cs-CZ" sz="2400" dirty="0"/>
              <a:t> </a:t>
            </a:r>
            <a:r>
              <a:rPr lang="en-US" altLang="cs-CZ" sz="2400" dirty="0"/>
              <a:t>most</a:t>
            </a:r>
            <a:r>
              <a:rPr lang="cs-CZ" altLang="cs-CZ" sz="2400" dirty="0"/>
              <a:t> </a:t>
            </a:r>
            <a:r>
              <a:rPr lang="en-US" altLang="cs-CZ" sz="2400" dirty="0"/>
              <a:t>frequent/severe</a:t>
            </a:r>
            <a:r>
              <a:rPr lang="cs-CZ" altLang="cs-CZ" sz="2400" dirty="0"/>
              <a:t>)</a:t>
            </a:r>
            <a:endParaRPr lang="en-US" altLang="cs-CZ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dirty="0">
                <a:solidFill>
                  <a:schemeClr val="tx2"/>
                </a:solidFill>
              </a:rPr>
              <a:t>Cystic fibrosis: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CFTR gene</a:t>
            </a:r>
            <a:r>
              <a:rPr lang="en-US" altLang="cs-CZ" dirty="0"/>
              <a:t>, chromosome 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b="1" dirty="0"/>
              <a:t>				</a:t>
            </a:r>
            <a:r>
              <a:rPr lang="el-GR" altLang="cs-CZ" b="1" dirty="0">
                <a:solidFill>
                  <a:srgbClr val="FF0000"/>
                </a:solidFill>
              </a:rPr>
              <a:t>Δ</a:t>
            </a:r>
            <a:r>
              <a:rPr lang="en-US" altLang="cs-CZ" b="1" dirty="0">
                <a:solidFill>
                  <a:srgbClr val="FF0000"/>
                </a:solidFill>
              </a:rPr>
              <a:t>F508 </a:t>
            </a:r>
            <a:r>
              <a:rPr lang="en-US" altLang="cs-CZ" b="1" dirty="0"/>
              <a:t>mutation</a:t>
            </a:r>
            <a:endParaRPr lang="cs-CZ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dirty="0">
                <a:solidFill>
                  <a:schemeClr val="tx2"/>
                </a:solidFill>
              </a:rPr>
              <a:t>Hereditary</a:t>
            </a:r>
            <a:r>
              <a:rPr lang="cs-CZ" altLang="cs-CZ" dirty="0">
                <a:solidFill>
                  <a:schemeClr val="tx2"/>
                </a:solidFill>
              </a:rPr>
              <a:t> h</a:t>
            </a:r>
            <a:r>
              <a:rPr lang="en-US" altLang="cs-CZ" dirty="0" err="1">
                <a:solidFill>
                  <a:schemeClr val="tx2"/>
                </a:solidFill>
              </a:rPr>
              <a:t>emochromatosis</a:t>
            </a:r>
            <a:r>
              <a:rPr lang="en-US" altLang="cs-CZ" dirty="0">
                <a:solidFill>
                  <a:schemeClr val="tx2"/>
                </a:solidFill>
              </a:rPr>
              <a:t>: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HFE gene</a:t>
            </a:r>
            <a:r>
              <a:rPr lang="en-US" altLang="cs-CZ" dirty="0"/>
              <a:t>, chromosome 6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b="1" dirty="0"/>
              <a:t>				</a:t>
            </a:r>
            <a:r>
              <a:rPr lang="en-US" altLang="cs-CZ" b="1" dirty="0">
                <a:solidFill>
                  <a:srgbClr val="FF0000"/>
                </a:solidFill>
              </a:rPr>
              <a:t>C282Y</a:t>
            </a:r>
            <a:r>
              <a:rPr lang="cs-CZ" altLang="cs-CZ" b="1" dirty="0"/>
              <a:t> +</a:t>
            </a:r>
            <a:r>
              <a:rPr lang="cs-CZ" altLang="cs-CZ" b="1" dirty="0">
                <a:solidFill>
                  <a:srgbClr val="FF0000"/>
                </a:solidFill>
              </a:rPr>
              <a:t> H63D </a:t>
            </a:r>
            <a:r>
              <a:rPr lang="en-US" altLang="cs-CZ" b="1" dirty="0"/>
              <a:t>mutation</a:t>
            </a:r>
            <a:r>
              <a:rPr lang="cs-CZ" altLang="cs-CZ" b="1" dirty="0"/>
              <a:t>s</a:t>
            </a:r>
            <a:r>
              <a:rPr lang="en-US" altLang="cs-CZ" b="1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22338" y="1179513"/>
            <a:ext cx="72247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zh-CN" sz="2400" b="1">
                <a:ea typeface="SimSun" panose="02010600030101010101" pitchFamily="2" charset="-122"/>
                <a:cs typeface="Times New Roman" panose="02020603050405020304" pitchFamily="18" charset="0"/>
              </a:rPr>
              <a:t>Mutation H63D (v bp)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zh-CN" sz="140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  <a:cs typeface="Times New Roman" panose="02020603050405020304" pitchFamily="18" charset="0"/>
              </a:rPr>
              <a:t>Healthy homozygote</a:t>
            </a:r>
            <a:r>
              <a:rPr lang="cs-CZ" altLang="cs-CZ" sz="2400"/>
              <a:t>:				138	70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zh-CN" sz="2400">
                <a:ea typeface="SimSun" panose="02010600030101010101" pitchFamily="2" charset="-122"/>
              </a:rPr>
              <a:t>Homozygote with mutation</a:t>
            </a:r>
            <a:r>
              <a:rPr lang="cs-CZ" altLang="cs-CZ" sz="2400"/>
              <a:t>:	208</a:t>
            </a:r>
            <a:r>
              <a:rPr lang="cs-CZ" altLang="cs-CZ" sz="2400" b="1"/>
              <a:t> </a:t>
            </a:r>
            <a:endParaRPr lang="cs-CZ" altLang="cs-CZ" sz="24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Heterozygote:						208	138	70</a:t>
            </a:r>
          </a:p>
        </p:txBody>
      </p:sp>
      <p:sp>
        <p:nvSpPr>
          <p:cNvPr id="29699" name="Obdélník 3"/>
          <p:cNvSpPr>
            <a:spLocks noChangeArrowheads="1"/>
          </p:cNvSpPr>
          <p:nvPr/>
        </p:nvSpPr>
        <p:spPr bwMode="auto">
          <a:xfrm>
            <a:off x="611188" y="188913"/>
            <a:ext cx="8228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85900" algn="l"/>
                <a:tab pos="1828800" algn="l"/>
                <a:tab pos="2171700" algn="l"/>
                <a:tab pos="2514600" algn="l"/>
                <a:tab pos="2857500" algn="l"/>
                <a:tab pos="3200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Evaluation of the results of the </a:t>
            </a:r>
            <a:r>
              <a:rPr lang="cs-CZ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RFLP </a:t>
            </a:r>
            <a:r>
              <a:rPr lang="en-US" altLang="cs-CZ" sz="2800" b="1">
                <a:solidFill>
                  <a:srgbClr val="000000"/>
                </a:solidFill>
                <a:latin typeface="Calibri" panose="020F0502020204030204" pitchFamily="34" charset="0"/>
              </a:rPr>
              <a:t>analysis</a:t>
            </a:r>
            <a:endParaRPr lang="cs-CZ" altLang="zh-CN" sz="2800" b="1">
              <a:cs typeface="Arial" panose="020B0604020202020204" pitchFamily="34" charset="0"/>
            </a:endParaRPr>
          </a:p>
        </p:txBody>
      </p:sp>
      <p:pic>
        <p:nvPicPr>
          <p:cNvPr id="29700" name="Picture 2" descr="GelH63DF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b="9763"/>
          <a:stretch>
            <a:fillRect/>
          </a:stretch>
        </p:blipFill>
        <p:spPr bwMode="auto">
          <a:xfrm>
            <a:off x="468313" y="3284538"/>
            <a:ext cx="77041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HFE gene mutations</a:t>
            </a:r>
          </a:p>
        </p:txBody>
      </p:sp>
      <p:pic>
        <p:nvPicPr>
          <p:cNvPr id="20483" name="Picture 3" descr="mutaceGe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3" y="2084388"/>
            <a:ext cx="8005762" cy="307816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1000" y="410225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HFE gene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PCR product analysis – RFLP Method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 </a:t>
            </a:r>
            <a:endParaRPr lang="cs-CZ" b="1" cap="all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810260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Detection of mutation in PCR product of HFE gene using Restriction Fragment Length Polymorphism analysis.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  <a:tabLst>
                <a:tab pos="810260" algn="l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cs-CZ" sz="2000" dirty="0" err="1">
                <a:latin typeface="+mn-lt"/>
                <a:ea typeface="Times New Roman" panose="02020603050405020304" pitchFamily="18" charset="0"/>
              </a:rPr>
              <a:t>Restriction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 mix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– per 1 sample</a:t>
            </a: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cs-CZ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Yellow</a:t>
            </a: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tube (C282Y):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water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12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.0 µl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buffer	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1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cs-CZ" sz="2000" dirty="0">
                <a:latin typeface="+mn-lt"/>
                <a:ea typeface="Times New Roman" panose="02020603050405020304" pitchFamily="18" charset="0"/>
              </a:rPr>
              <a:t>4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µl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</a:rPr>
              <a:t>Yellow</a:t>
            </a:r>
            <a:r>
              <a:rPr lang="cs-CZ" sz="2000" u="sng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u="sng" dirty="0">
                <a:latin typeface="+mn-lt"/>
                <a:ea typeface="Times New Roman" panose="02020603050405020304" pitchFamily="18" charset="0"/>
              </a:rPr>
              <a:t>PCR product	</a:t>
            </a:r>
            <a:r>
              <a:rPr lang="cs-CZ" sz="2000" u="sng" dirty="0"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2000" u="sng" dirty="0">
                <a:latin typeface="+mn-lt"/>
                <a:ea typeface="Times New Roman" panose="02020603050405020304" pitchFamily="18" charset="0"/>
              </a:rPr>
              <a:t>.0 µl</a:t>
            </a:r>
            <a:endParaRPr lang="cs-CZ" sz="2000" u="sng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3402013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RE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 (</a:t>
            </a:r>
            <a:r>
              <a:rPr lang="cs-CZ" sz="2000" i="1" dirty="0" err="1">
                <a:latin typeface="+mn-lt"/>
                <a:ea typeface="Times New Roman" panose="02020603050405020304" pitchFamily="18" charset="0"/>
              </a:rPr>
              <a:t>RsaI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)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0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.</a:t>
            </a:r>
            <a:r>
              <a:rPr lang="cs-CZ" sz="2000" i="1" dirty="0">
                <a:latin typeface="+mn-lt"/>
                <a:ea typeface="Times New Roman" panose="02020603050405020304" pitchFamily="18" charset="0"/>
              </a:rPr>
              <a:t>7</a:t>
            </a:r>
            <a:r>
              <a:rPr lang="en-US" sz="2000" i="1" dirty="0">
                <a:latin typeface="+mn-lt"/>
                <a:ea typeface="Times New Roman" panose="02020603050405020304" pitchFamily="18" charset="0"/>
              </a:rPr>
              <a:t> µl</a:t>
            </a:r>
            <a:endParaRPr lang="cs-CZ" i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  <a:tab pos="2610485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20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  <a:tab pos="2610485" algn="r"/>
              </a:tabLst>
            </a:pP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8288" algn="l"/>
                <a:tab pos="1979613" algn="l"/>
                <a:tab pos="2609850" algn="r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	RE: restriction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endonucleasis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en-US" sz="2000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810260" algn="l"/>
              </a:tabLst>
            </a:pPr>
            <a:r>
              <a:rPr lang="cs-CZ" sz="2000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Blue tube (H63D):</a:t>
            </a:r>
            <a:endParaRPr lang="cs-CZ" sz="1800" kern="1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810260" algn="l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water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12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.0 µl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buffer	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cs-CZ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4</a:t>
            </a: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µl</a:t>
            </a: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u="sng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Blue</a:t>
            </a:r>
            <a:r>
              <a:rPr lang="cs-CZ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PCR product	</a:t>
            </a:r>
            <a:r>
              <a:rPr lang="cs-CZ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7</a:t>
            </a:r>
            <a:r>
              <a:rPr lang="en-US" sz="2000" u="sng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.0 µl</a:t>
            </a:r>
            <a:endParaRPr lang="cs-CZ" sz="2000" u="sng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endParaRPr lang="cs-CZ" sz="1800" kern="12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174625" algn="l"/>
                <a:tab pos="3227388" algn="r"/>
              </a:tabLst>
            </a:pPr>
            <a:r>
              <a:rPr lang="en-US" sz="2000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RE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(</a:t>
            </a:r>
            <a:r>
              <a:rPr lang="cs-CZ" sz="2000" i="1" kern="1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BclI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)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r>
              <a:rPr lang="cs-CZ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7</a:t>
            </a:r>
            <a:r>
              <a:rPr lang="en-US" sz="2000" i="1" kern="1200" dirty="0">
                <a:solidFill>
                  <a:srgbClr val="000000"/>
                </a:solidFill>
                <a:ea typeface="Times New Roman" panose="02020603050405020304" pitchFamily="18" charset="0"/>
              </a:rPr>
              <a:t> µl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1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50838"/>
            <a:ext cx="8497888" cy="868362"/>
          </a:xfrm>
        </p:spPr>
        <p:txBody>
          <a:bodyPr/>
          <a:lstStyle/>
          <a:p>
            <a:pPr eaLnBrk="1" hangingPunct="1"/>
            <a:r>
              <a:rPr lang="en-US" altLang="cs-CZ" sz="4000">
                <a:solidFill>
                  <a:srgbClr val="FF0000"/>
                </a:solidFill>
              </a:rPr>
              <a:t>Detection of ΔF508 mutation in CFTR gene</a:t>
            </a:r>
            <a:endParaRPr lang="cs-CZ" altLang="cs-CZ" sz="4000">
              <a:solidFill>
                <a:srgbClr val="FF0000"/>
              </a:solidFill>
            </a:endParaRPr>
          </a:p>
        </p:txBody>
      </p:sp>
      <p:sp>
        <p:nvSpPr>
          <p:cNvPr id="2150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68313" y="1676400"/>
            <a:ext cx="8229600" cy="3517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r>
              <a:rPr lang="cs-CZ" altLang="cs-CZ" sz="2400" b="1" dirty="0" err="1"/>
              <a:t>Allele</a:t>
            </a:r>
            <a:r>
              <a:rPr lang="cs-CZ" altLang="cs-CZ" sz="2400" b="1" dirty="0"/>
              <a:t> </a:t>
            </a:r>
            <a:r>
              <a:rPr lang="en-US" altLang="cs-CZ" sz="2400" b="1" dirty="0"/>
              <a:t>specific</a:t>
            </a:r>
            <a:r>
              <a:rPr lang="cs-CZ" altLang="cs-CZ" sz="2400" b="1" dirty="0"/>
              <a:t> PCR: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cs-CZ" sz="2400" b="1" dirty="0"/>
              <a:t>This technique depends on the specificity of PCR primers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cs-CZ" sz="2400" b="1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cs-CZ" sz="2400" b="1" dirty="0"/>
              <a:t>3 primers are made: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cs-CZ" sz="2400" b="1" dirty="0"/>
              <a:t>	General primer (</a:t>
            </a:r>
            <a:r>
              <a:rPr lang="cs-CZ" altLang="cs-CZ" sz="2400" b="1" dirty="0"/>
              <a:t>G</a:t>
            </a:r>
            <a:r>
              <a:rPr lang="en-US" altLang="cs-CZ" sz="2400" b="1" dirty="0"/>
              <a:t>)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cs-CZ" sz="2400" b="1" dirty="0"/>
              <a:t>	Specific primer to normal sequence (N)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cs-CZ" sz="2400" b="1" dirty="0"/>
              <a:t>	Specific primer to mutated sequence (M</a:t>
            </a:r>
            <a:r>
              <a:rPr lang="cs-CZ" altLang="cs-CZ" sz="2400" b="1" dirty="0"/>
              <a:t>)</a:t>
            </a:r>
            <a:endParaRPr lang="en-US" altLang="cs-CZ" sz="2400" dirty="0"/>
          </a:p>
        </p:txBody>
      </p:sp>
      <p:grpSp>
        <p:nvGrpSpPr>
          <p:cNvPr id="21508" name="Group 16"/>
          <p:cNvGrpSpPr>
            <a:grpSpLocks/>
          </p:cNvGrpSpPr>
          <p:nvPr/>
        </p:nvGrpSpPr>
        <p:grpSpPr bwMode="auto">
          <a:xfrm>
            <a:off x="1116013" y="5141913"/>
            <a:ext cx="6513512" cy="1487487"/>
            <a:chOff x="703" y="2968"/>
            <a:chExt cx="4103" cy="937"/>
          </a:xfrm>
        </p:grpSpPr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>
              <a:off x="794" y="3339"/>
              <a:ext cx="37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4468" y="3657"/>
              <a:ext cx="25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M</a:t>
              </a: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703" y="3385"/>
              <a:ext cx="2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latin typeface="Comic Sans MS" pitchFamily="66" charset="0"/>
                  <a:cs typeface="Arial" charset="0"/>
                </a:rPr>
                <a:t>G</a:t>
              </a:r>
              <a:endParaRPr lang="en-GB" altLang="cs-CZ" sz="2000"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379" y="2968"/>
              <a:ext cx="116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400">
                  <a:latin typeface="Times New Roman" pitchFamily="18" charset="0"/>
                  <a:cs typeface="Arial" charset="0"/>
                </a:rPr>
                <a:t>TARGET SEQUENCE</a:t>
              </a: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V="1">
              <a:off x="3697" y="3748"/>
              <a:ext cx="626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975" y="3521"/>
              <a:ext cx="626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V="1">
              <a:off x="3697" y="3521"/>
              <a:ext cx="625" cy="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16" name="Rectangle 5"/>
            <p:cNvSpPr>
              <a:spLocks noChangeArrowheads="1"/>
            </p:cNvSpPr>
            <p:nvPr/>
          </p:nvSpPr>
          <p:spPr bwMode="auto">
            <a:xfrm>
              <a:off x="4468" y="3430"/>
              <a:ext cx="33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N</a:t>
              </a:r>
            </a:p>
          </p:txBody>
        </p:sp>
        <p:sp>
          <p:nvSpPr>
            <p:cNvPr id="21517" name="Text Box 15"/>
            <p:cNvSpPr txBox="1">
              <a:spLocks noChangeArrowheads="1"/>
            </p:cNvSpPr>
            <p:nvPr/>
          </p:nvSpPr>
          <p:spPr bwMode="auto">
            <a:xfrm>
              <a:off x="3696" y="3203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2"/>
          <p:cNvGrpSpPr>
            <a:grpSpLocks/>
          </p:cNvGrpSpPr>
          <p:nvPr/>
        </p:nvGrpSpPr>
        <p:grpSpPr bwMode="auto">
          <a:xfrm>
            <a:off x="827088" y="3213100"/>
            <a:ext cx="6696075" cy="2728913"/>
            <a:chOff x="521" y="2387"/>
            <a:chExt cx="4218" cy="1719"/>
          </a:xfrm>
        </p:grpSpPr>
        <p:sp>
          <p:nvSpPr>
            <p:cNvPr id="22532" name="Rectangle 29"/>
            <p:cNvSpPr>
              <a:spLocks noChangeArrowheads="1"/>
            </p:cNvSpPr>
            <p:nvPr/>
          </p:nvSpPr>
          <p:spPr bwMode="auto">
            <a:xfrm>
              <a:off x="747" y="2614"/>
              <a:ext cx="3992" cy="9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2533" name="Line 30"/>
            <p:cNvSpPr>
              <a:spLocks noChangeShapeType="1"/>
            </p:cNvSpPr>
            <p:nvPr/>
          </p:nvSpPr>
          <p:spPr bwMode="auto">
            <a:xfrm>
              <a:off x="807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4" name="Line 31"/>
            <p:cNvSpPr>
              <a:spLocks noChangeShapeType="1"/>
            </p:cNvSpPr>
            <p:nvPr/>
          </p:nvSpPr>
          <p:spPr bwMode="auto">
            <a:xfrm>
              <a:off x="2087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5" name="Line 32"/>
            <p:cNvSpPr>
              <a:spLocks noChangeShapeType="1"/>
            </p:cNvSpPr>
            <p:nvPr/>
          </p:nvSpPr>
          <p:spPr bwMode="auto">
            <a:xfrm>
              <a:off x="2834" y="3160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6" name="Line 33"/>
            <p:cNvSpPr>
              <a:spLocks noChangeShapeType="1"/>
            </p:cNvSpPr>
            <p:nvPr/>
          </p:nvSpPr>
          <p:spPr bwMode="auto">
            <a:xfrm>
              <a:off x="4149" y="3158"/>
              <a:ext cx="46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37" name="Rectangle 34"/>
            <p:cNvSpPr>
              <a:spLocks noChangeArrowheads="1"/>
            </p:cNvSpPr>
            <p:nvPr/>
          </p:nvSpPr>
          <p:spPr bwMode="auto">
            <a:xfrm>
              <a:off x="747" y="2387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C/N</a:t>
              </a:r>
            </a:p>
          </p:txBody>
        </p:sp>
        <p:sp>
          <p:nvSpPr>
            <p:cNvPr id="22538" name="Rectangle 35"/>
            <p:cNvSpPr>
              <a:spLocks noChangeArrowheads="1"/>
            </p:cNvSpPr>
            <p:nvPr/>
          </p:nvSpPr>
          <p:spPr bwMode="auto">
            <a:xfrm>
              <a:off x="3605" y="2387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C/N</a:t>
              </a:r>
            </a:p>
          </p:txBody>
        </p:sp>
        <p:sp>
          <p:nvSpPr>
            <p:cNvPr id="22539" name="Rectangle 36"/>
            <p:cNvSpPr>
              <a:spLocks noChangeArrowheads="1"/>
            </p:cNvSpPr>
            <p:nvPr/>
          </p:nvSpPr>
          <p:spPr bwMode="auto">
            <a:xfrm>
              <a:off x="2108" y="2387"/>
              <a:ext cx="3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C/N</a:t>
              </a:r>
            </a:p>
          </p:txBody>
        </p:sp>
        <p:sp>
          <p:nvSpPr>
            <p:cNvPr id="22540" name="Rectangle 37"/>
            <p:cNvSpPr>
              <a:spLocks noChangeArrowheads="1"/>
            </p:cNvSpPr>
            <p:nvPr/>
          </p:nvSpPr>
          <p:spPr bwMode="auto">
            <a:xfrm>
              <a:off x="1337" y="2387"/>
              <a:ext cx="40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C/M</a:t>
              </a:r>
            </a:p>
          </p:txBody>
        </p:sp>
        <p:sp>
          <p:nvSpPr>
            <p:cNvPr id="22541" name="Rectangle 38"/>
            <p:cNvSpPr>
              <a:spLocks noChangeArrowheads="1"/>
            </p:cNvSpPr>
            <p:nvPr/>
          </p:nvSpPr>
          <p:spPr bwMode="auto">
            <a:xfrm>
              <a:off x="4285" y="2387"/>
              <a:ext cx="40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C/M</a:t>
              </a:r>
            </a:p>
          </p:txBody>
        </p:sp>
        <p:sp>
          <p:nvSpPr>
            <p:cNvPr id="22542" name="Rectangle 39"/>
            <p:cNvSpPr>
              <a:spLocks noChangeArrowheads="1"/>
            </p:cNvSpPr>
            <p:nvPr/>
          </p:nvSpPr>
          <p:spPr bwMode="auto">
            <a:xfrm>
              <a:off x="2789" y="2387"/>
              <a:ext cx="52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C/M</a:t>
              </a:r>
            </a:p>
          </p:txBody>
        </p:sp>
        <p:sp>
          <p:nvSpPr>
            <p:cNvPr id="22543" name="Line 40"/>
            <p:cNvSpPr>
              <a:spLocks noChangeShapeType="1"/>
            </p:cNvSpPr>
            <p:nvPr/>
          </p:nvSpPr>
          <p:spPr bwMode="auto">
            <a:xfrm>
              <a:off x="521" y="2704"/>
              <a:ext cx="0" cy="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44" name="Rectangle 41"/>
            <p:cNvSpPr>
              <a:spLocks noChangeArrowheads="1"/>
            </p:cNvSpPr>
            <p:nvPr/>
          </p:nvSpPr>
          <p:spPr bwMode="auto">
            <a:xfrm>
              <a:off x="883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5" name="Rectangle 42"/>
            <p:cNvSpPr>
              <a:spLocks noChangeArrowheads="1"/>
            </p:cNvSpPr>
            <p:nvPr/>
          </p:nvSpPr>
          <p:spPr bwMode="auto">
            <a:xfrm>
              <a:off x="1473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46" name="Rectangle 43"/>
            <p:cNvSpPr>
              <a:spLocks noChangeArrowheads="1"/>
            </p:cNvSpPr>
            <p:nvPr/>
          </p:nvSpPr>
          <p:spPr bwMode="auto">
            <a:xfrm>
              <a:off x="2199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7" name="Rectangle 44"/>
            <p:cNvSpPr>
              <a:spLocks noChangeArrowheads="1"/>
            </p:cNvSpPr>
            <p:nvPr/>
          </p:nvSpPr>
          <p:spPr bwMode="auto">
            <a:xfrm>
              <a:off x="2925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48" name="Rectangle 45"/>
            <p:cNvSpPr>
              <a:spLocks noChangeArrowheads="1"/>
            </p:cNvSpPr>
            <p:nvPr/>
          </p:nvSpPr>
          <p:spPr bwMode="auto">
            <a:xfrm>
              <a:off x="3741" y="261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1</a:t>
              </a:r>
            </a:p>
          </p:txBody>
        </p:sp>
        <p:sp>
          <p:nvSpPr>
            <p:cNvPr id="22549" name="Rectangle 46"/>
            <p:cNvSpPr>
              <a:spLocks noChangeArrowheads="1"/>
            </p:cNvSpPr>
            <p:nvPr/>
          </p:nvSpPr>
          <p:spPr bwMode="auto">
            <a:xfrm>
              <a:off x="4421" y="261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cs-CZ" sz="2000">
                  <a:latin typeface="Comic Sans MS" pitchFamily="66" charset="0"/>
                  <a:cs typeface="Arial" charset="0"/>
                </a:rPr>
                <a:t>2</a:t>
              </a:r>
            </a:p>
          </p:txBody>
        </p:sp>
        <p:sp>
          <p:nvSpPr>
            <p:cNvPr id="22550" name="Line 47"/>
            <p:cNvSpPr>
              <a:spLocks noChangeShapeType="1"/>
            </p:cNvSpPr>
            <p:nvPr/>
          </p:nvSpPr>
          <p:spPr bwMode="auto">
            <a:xfrm>
              <a:off x="1972" y="2614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1" name="Line 48"/>
            <p:cNvSpPr>
              <a:spLocks noChangeShapeType="1"/>
            </p:cNvSpPr>
            <p:nvPr/>
          </p:nvSpPr>
          <p:spPr bwMode="auto">
            <a:xfrm>
              <a:off x="3514" y="2614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52" name="Rectangle 49"/>
            <p:cNvSpPr>
              <a:spLocks noChangeArrowheads="1"/>
            </p:cNvSpPr>
            <p:nvPr/>
          </p:nvSpPr>
          <p:spPr bwMode="auto">
            <a:xfrm>
              <a:off x="793" y="3702"/>
              <a:ext cx="9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Homozygous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No Mutation</a:t>
              </a:r>
            </a:p>
          </p:txBody>
        </p:sp>
        <p:sp>
          <p:nvSpPr>
            <p:cNvPr id="22553" name="Rectangle 50"/>
            <p:cNvSpPr>
              <a:spLocks noChangeArrowheads="1"/>
            </p:cNvSpPr>
            <p:nvPr/>
          </p:nvSpPr>
          <p:spPr bwMode="auto">
            <a:xfrm>
              <a:off x="2153" y="3702"/>
              <a:ext cx="10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Heterozygous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Carrier</a:t>
              </a:r>
            </a:p>
          </p:txBody>
        </p:sp>
        <p:sp>
          <p:nvSpPr>
            <p:cNvPr id="22554" name="Rectangle 51"/>
            <p:cNvSpPr>
              <a:spLocks noChangeArrowheads="1"/>
            </p:cNvSpPr>
            <p:nvPr/>
          </p:nvSpPr>
          <p:spPr bwMode="auto">
            <a:xfrm>
              <a:off x="3650" y="3702"/>
              <a:ext cx="10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Homozygous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GB" altLang="cs-CZ" sz="1800">
                  <a:latin typeface="Comic Sans MS" pitchFamily="66" charset="0"/>
                  <a:cs typeface="Arial" charset="0"/>
                </a:rPr>
                <a:t>for Mutation</a:t>
              </a:r>
            </a:p>
          </p:txBody>
        </p:sp>
      </p:grpSp>
      <p:sp>
        <p:nvSpPr>
          <p:cNvPr id="22531" name="Text Box 53"/>
          <p:cNvSpPr txBox="1">
            <a:spLocks noChangeArrowheads="1"/>
          </p:cNvSpPr>
          <p:nvPr/>
        </p:nvSpPr>
        <p:spPr bwMode="auto">
          <a:xfrm>
            <a:off x="827088" y="762000"/>
            <a:ext cx="74406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PCR reaction is performed in 2</a:t>
            </a:r>
            <a:r>
              <a:rPr lang="en-GB" altLang="cs-CZ" sz="2800"/>
              <a:t> tubes:</a:t>
            </a:r>
            <a:endParaRPr lang="cs-CZ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PCR mix M0 </a:t>
            </a:r>
            <a:r>
              <a:rPr lang="en-GB" altLang="cs-CZ" sz="2800"/>
              <a:t>contains primer </a:t>
            </a:r>
            <a:r>
              <a:rPr lang="cs-CZ" altLang="cs-CZ" sz="2800"/>
              <a:t>G</a:t>
            </a:r>
            <a:r>
              <a:rPr lang="en-GB" altLang="cs-CZ" sz="2800"/>
              <a:t> and primer 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/>
              <a:t>PCR mix M1</a:t>
            </a:r>
            <a:r>
              <a:rPr lang="en-GB" altLang="cs-CZ" sz="2800"/>
              <a:t> contains primer </a:t>
            </a:r>
            <a:r>
              <a:rPr lang="cs-CZ" altLang="cs-CZ" sz="2800"/>
              <a:t>G</a:t>
            </a:r>
            <a:r>
              <a:rPr lang="en-GB" altLang="cs-CZ" sz="2800"/>
              <a:t> and primer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-17463"/>
            <a:ext cx="8686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Detection of ΔF508 mutation in CFTR gene</a:t>
            </a:r>
            <a:endParaRPr lang="cs-CZ" sz="32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3284538" y="2324100"/>
            <a:ext cx="58594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Control gen</a:t>
            </a:r>
            <a:r>
              <a:rPr lang="cs-CZ" altLang="cs-CZ" sz="1800"/>
              <a:t>e</a:t>
            </a:r>
            <a:r>
              <a:rPr lang="en-US" altLang="cs-CZ" sz="1800"/>
              <a:t> – control of PCR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CFTR gen</a:t>
            </a:r>
            <a:r>
              <a:rPr lang="cs-CZ" altLang="cs-CZ" sz="1800"/>
              <a:t>e</a:t>
            </a:r>
            <a:r>
              <a:rPr lang="en-US" altLang="cs-CZ" sz="1800"/>
              <a:t> – general primer</a:t>
            </a:r>
            <a:r>
              <a:rPr lang="cs-CZ" altLang="cs-CZ" sz="1800"/>
              <a:t> + </a:t>
            </a:r>
            <a:r>
              <a:rPr lang="en-US" altLang="cs-CZ" sz="1800"/>
              <a:t>primer specific to </a:t>
            </a:r>
            <a:r>
              <a:rPr lang="cs-CZ" altLang="cs-CZ" sz="1800"/>
              <a:t>			</a:t>
            </a:r>
            <a:r>
              <a:rPr lang="en-US" altLang="cs-CZ" sz="1800"/>
              <a:t>sequence without mutation</a:t>
            </a:r>
          </a:p>
        </p:txBody>
      </p:sp>
      <p:graphicFrame>
        <p:nvGraphicFramePr>
          <p:cNvPr id="2355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1268413"/>
          <a:ext cx="3024188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Rastrový obrázek" r:id="rId3" imgW="7430537" imgH="5466667" progId="PBrush">
                  <p:embed/>
                </p:oleObj>
              </mc:Choice>
              <mc:Fallback>
                <p:oleObj name="Rastrový obrázek" r:id="rId3" imgW="7430537" imgH="5466667" progId="PBrush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4000" contrast="68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406" r="39432"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3024188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276600" y="4916488"/>
            <a:ext cx="58785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Control</a:t>
            </a:r>
            <a:r>
              <a:rPr lang="en-US" altLang="cs-CZ" sz="1800"/>
              <a:t> gen</a:t>
            </a:r>
            <a:r>
              <a:rPr lang="cs-CZ" altLang="cs-CZ" sz="1800"/>
              <a:t>e</a:t>
            </a:r>
            <a:r>
              <a:rPr lang="en-US" altLang="cs-CZ" sz="1800"/>
              <a:t> – control of PCR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CFTR gen</a:t>
            </a:r>
            <a:r>
              <a:rPr lang="cs-CZ" altLang="cs-CZ" sz="1800"/>
              <a:t>e</a:t>
            </a:r>
            <a:r>
              <a:rPr lang="en-US" altLang="cs-CZ" sz="1800"/>
              <a:t> – general primer</a:t>
            </a:r>
            <a:r>
              <a:rPr lang="cs-CZ" altLang="cs-CZ" sz="1800"/>
              <a:t> + </a:t>
            </a:r>
            <a:r>
              <a:rPr lang="en-US" altLang="cs-CZ" sz="1800"/>
              <a:t>primer specific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		   mutated sequence 		</a:t>
            </a:r>
            <a:endParaRPr lang="en-US" altLang="cs-CZ" sz="1800" u="sng"/>
          </a:p>
        </p:txBody>
      </p:sp>
      <p:sp>
        <p:nvSpPr>
          <p:cNvPr id="23558" name="Text Box 27"/>
          <p:cNvSpPr txBox="1">
            <a:spLocks noChangeArrowheads="1"/>
          </p:cNvSpPr>
          <p:nvPr/>
        </p:nvSpPr>
        <p:spPr bwMode="auto">
          <a:xfrm>
            <a:off x="1258888" y="14843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FFFF"/>
                </a:solidFill>
              </a:rPr>
              <a:t>NC</a:t>
            </a:r>
          </a:p>
        </p:txBody>
      </p:sp>
      <p:sp>
        <p:nvSpPr>
          <p:cNvPr id="23559" name="Text Box 29"/>
          <p:cNvSpPr txBox="1">
            <a:spLocks noChangeArrowheads="1"/>
          </p:cNvSpPr>
          <p:nvPr/>
        </p:nvSpPr>
        <p:spPr bwMode="auto">
          <a:xfrm>
            <a:off x="684213" y="1484313"/>
            <a:ext cx="68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FFFF"/>
                </a:solidFill>
              </a:rPr>
              <a:t>DNA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FFFF"/>
                </a:solidFill>
              </a:rPr>
              <a:t>marker</a:t>
            </a:r>
          </a:p>
        </p:txBody>
      </p:sp>
      <p:sp>
        <p:nvSpPr>
          <p:cNvPr id="23560" name="Text Box 30"/>
          <p:cNvSpPr txBox="1">
            <a:spLocks noChangeArrowheads="1"/>
          </p:cNvSpPr>
          <p:nvPr/>
        </p:nvSpPr>
        <p:spPr bwMode="auto">
          <a:xfrm>
            <a:off x="1692275" y="13414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</a:t>
            </a:r>
            <a:r>
              <a:rPr lang="en-US" altLang="cs-CZ" sz="1800">
                <a:solidFill>
                  <a:srgbClr val="00FFFF"/>
                </a:solidFill>
              </a:rPr>
              <a:t>Patient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00FFFF"/>
                </a:solidFill>
              </a:rPr>
              <a:t> 1     2     3 </a:t>
            </a:r>
          </a:p>
        </p:txBody>
      </p:sp>
      <p:sp>
        <p:nvSpPr>
          <p:cNvPr id="23561" name="Text Box 31"/>
          <p:cNvSpPr txBox="1">
            <a:spLocks noChangeArrowheads="1"/>
          </p:cNvSpPr>
          <p:nvPr/>
        </p:nvSpPr>
        <p:spPr bwMode="auto">
          <a:xfrm>
            <a:off x="1692275" y="1916113"/>
            <a:ext cx="128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CC"/>
                </a:solidFill>
              </a:rPr>
              <a:t>  +    +     +</a:t>
            </a:r>
          </a:p>
        </p:txBody>
      </p:sp>
      <p:sp>
        <p:nvSpPr>
          <p:cNvPr id="23562" name="Text Box 32"/>
          <p:cNvSpPr txBox="1">
            <a:spLocks noChangeArrowheads="1"/>
          </p:cNvSpPr>
          <p:nvPr/>
        </p:nvSpPr>
        <p:spPr bwMode="auto">
          <a:xfrm>
            <a:off x="1547813" y="443071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33CC"/>
                </a:solidFill>
              </a:rPr>
              <a:t>  +     -      +</a:t>
            </a:r>
          </a:p>
        </p:txBody>
      </p:sp>
      <p:sp>
        <p:nvSpPr>
          <p:cNvPr id="23563" name="TextovéPole 12"/>
          <p:cNvSpPr txBox="1">
            <a:spLocks noChangeArrowheads="1"/>
          </p:cNvSpPr>
          <p:nvPr/>
        </p:nvSpPr>
        <p:spPr bwMode="auto">
          <a:xfrm>
            <a:off x="3733800" y="18288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Mix M0</a:t>
            </a:r>
          </a:p>
        </p:txBody>
      </p:sp>
      <p:sp>
        <p:nvSpPr>
          <p:cNvPr id="23564" name="TextovéPole 13"/>
          <p:cNvSpPr txBox="1">
            <a:spLocks noChangeArrowheads="1"/>
          </p:cNvSpPr>
          <p:nvPr/>
        </p:nvSpPr>
        <p:spPr bwMode="auto">
          <a:xfrm>
            <a:off x="3733800" y="45069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Mix M1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1600200" y="2200275"/>
            <a:ext cx="16764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1600200" y="4791075"/>
            <a:ext cx="16764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1600200" y="2743200"/>
            <a:ext cx="1676400" cy="609600"/>
          </a:xfrm>
          <a:prstGeom prst="rightArrow">
            <a:avLst>
              <a:gd name="adj1" fmla="val 58823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1600200" y="5410200"/>
            <a:ext cx="1676400" cy="609600"/>
          </a:xfrm>
          <a:prstGeom prst="rightArrow">
            <a:avLst>
              <a:gd name="adj1" fmla="val 7647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/>
          <a:srcRect l="15002" t="12001" r="16249" b="7000"/>
          <a:stretch/>
        </p:blipFill>
        <p:spPr>
          <a:xfrm>
            <a:off x="73877" y="116542"/>
            <a:ext cx="900288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09600" y="1543694"/>
            <a:ext cx="4572000" cy="5114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712788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PCR MIX – per 1 sample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  <a:tabLst>
                <a:tab pos="712788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712788" algn="l"/>
              </a:tabLst>
            </a:pPr>
            <a:r>
              <a:rPr lang="en-US" b="1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PCR mix 0</a:t>
            </a:r>
            <a:r>
              <a:rPr lang="en-US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:</a:t>
            </a:r>
            <a:endParaRPr lang="cs-CZ" sz="1600" dirty="0">
              <a:solidFill>
                <a:srgbClr val="33CC33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water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8.5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buffer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dNTP mix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4.0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Mg</a:t>
            </a:r>
            <a:r>
              <a:rPr lang="cs-CZ" baseline="30000" dirty="0">
                <a:latin typeface="+mn-lt"/>
                <a:ea typeface="Times New Roman" panose="02020603050405020304" pitchFamily="18" charset="0"/>
              </a:rPr>
              <a:t>2+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r>
              <a:rPr lang="en-US" baseline="-25000" dirty="0">
                <a:latin typeface="+mn-lt"/>
                <a:ea typeface="Times New Roman" panose="02020603050405020304" pitchFamily="18" charset="0"/>
              </a:rPr>
              <a:t>	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primers </a:t>
            </a:r>
            <a:r>
              <a:rPr lang="en-US" dirty="0">
                <a:solidFill>
                  <a:srgbClr val="33CC33"/>
                </a:solidFill>
                <a:latin typeface="+mn-lt"/>
                <a:ea typeface="Times New Roman" panose="02020603050405020304" pitchFamily="18" charset="0"/>
              </a:rPr>
              <a:t>M0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1.2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DNA	</a:t>
            </a:r>
            <a:r>
              <a:rPr lang="cs-CZ" u="sng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i="1" dirty="0" err="1">
                <a:latin typeface="+mn-lt"/>
                <a:ea typeface="Times New Roman" panose="02020603050405020304" pitchFamily="18" charset="0"/>
              </a:rPr>
              <a:t>Taq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 polymerase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0.4 µl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tabLst>
                <a:tab pos="631825" algn="l"/>
              </a:tabLst>
            </a:pPr>
            <a:r>
              <a:rPr lang="en-US" i="1" dirty="0">
                <a:latin typeface="+mn-lt"/>
                <a:ea typeface="Times New Roman" panose="02020603050405020304" pitchFamily="18" charset="0"/>
              </a:rPr>
              <a:t>	(on ice)</a:t>
            </a:r>
            <a:br>
              <a:rPr lang="en-US" i="1" dirty="0">
                <a:latin typeface="+mn-lt"/>
                <a:ea typeface="Times New Roman" panose="02020603050405020304" pitchFamily="18" charset="0"/>
              </a:rPr>
            </a:br>
            <a:endParaRPr lang="cs-CZ" sz="1600" i="1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95800" y="22860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PCR mix 1</a:t>
            </a: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:</a:t>
            </a:r>
            <a:endParaRPr lang="cs-CZ" sz="1600" dirty="0">
              <a:solidFill>
                <a:srgbClr val="FF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water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8.5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buffer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dNTP mix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4.0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Mg</a:t>
            </a:r>
            <a:r>
              <a:rPr lang="cs-CZ" baseline="30000" dirty="0">
                <a:latin typeface="+mn-lt"/>
                <a:ea typeface="Times New Roman" panose="02020603050405020304" pitchFamily="18" charset="0"/>
              </a:rPr>
              <a:t>2+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2.0 µl</a:t>
            </a:r>
            <a:r>
              <a:rPr lang="en-US" baseline="-25000" dirty="0">
                <a:latin typeface="+mn-lt"/>
                <a:ea typeface="Times New Roman" panose="02020603050405020304" pitchFamily="18" charset="0"/>
              </a:rPr>
              <a:t>	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primers </a:t>
            </a:r>
            <a:r>
              <a:rPr lang="en-US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M1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cs-CZ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1.2 µl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DNA	</a:t>
            </a:r>
            <a:r>
              <a:rPr lang="cs-CZ" u="sng" dirty="0">
                <a:latin typeface="+mn-lt"/>
                <a:ea typeface="Times New Roman" panose="02020603050405020304" pitchFamily="18" charset="0"/>
              </a:rPr>
              <a:t>    </a:t>
            </a:r>
            <a:r>
              <a:rPr lang="en-US" u="sng" dirty="0">
                <a:latin typeface="+mn-lt"/>
                <a:ea typeface="Times New Roman" panose="02020603050405020304" pitchFamily="18" charset="0"/>
              </a:rPr>
              <a:t>2.0 µl</a:t>
            </a:r>
            <a:endParaRPr lang="cs-CZ" sz="1600" u="sng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 </a:t>
            </a:r>
            <a:endParaRPr lang="cs-CZ" sz="1600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dirty="0">
                <a:latin typeface="+mn-lt"/>
                <a:ea typeface="Times New Roman" panose="02020603050405020304" pitchFamily="18" charset="0"/>
              </a:rPr>
              <a:t>	</a:t>
            </a:r>
            <a:r>
              <a:rPr lang="en-US" i="1" dirty="0" err="1">
                <a:latin typeface="+mn-lt"/>
                <a:ea typeface="Times New Roman" panose="02020603050405020304" pitchFamily="18" charset="0"/>
              </a:rPr>
              <a:t>Taq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 polymerase</a:t>
            </a:r>
            <a:r>
              <a:rPr lang="cs-CZ" i="1" dirty="0">
                <a:latin typeface="+mn-lt"/>
                <a:ea typeface="Times New Roman" panose="02020603050405020304" pitchFamily="18" charset="0"/>
              </a:rPr>
              <a:t>   </a:t>
            </a:r>
            <a:r>
              <a:rPr lang="en-US" i="1" dirty="0">
                <a:latin typeface="+mn-lt"/>
                <a:ea typeface="Times New Roman" panose="02020603050405020304" pitchFamily="18" charset="0"/>
              </a:rPr>
              <a:t>0.4 µl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631825" algn="l"/>
              </a:tabLst>
            </a:pPr>
            <a:r>
              <a:rPr lang="en-US" i="1" dirty="0">
                <a:latin typeface="+mn-lt"/>
                <a:ea typeface="Times New Roman" panose="02020603050405020304" pitchFamily="18" charset="0"/>
              </a:rPr>
              <a:t>	(on ice)</a:t>
            </a:r>
            <a:endParaRPr lang="cs-CZ" sz="1600" i="1" dirty="0">
              <a:latin typeface="+mn-lt"/>
              <a:ea typeface="Times New Roman" panose="02020603050405020304" pitchFamily="18" charset="0"/>
            </a:endParaRPr>
          </a:p>
          <a:p>
            <a:endParaRPr lang="cs-CZ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8600" y="173957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110163" algn="l"/>
              </a:tabLst>
            </a:pPr>
            <a:r>
              <a:rPr lang="en-US" sz="2400" b="1" dirty="0">
                <a:latin typeface="+mn-lt"/>
                <a:ea typeface="Times New Roman" panose="02020603050405020304" pitchFamily="18" charset="0"/>
              </a:rPr>
              <a:t>Po</a:t>
            </a:r>
            <a:r>
              <a:rPr lang="cs-CZ" sz="2400" b="1" dirty="0" err="1">
                <a:latin typeface="+mn-lt"/>
                <a:ea typeface="Times New Roman" panose="02020603050405020304" pitchFamily="18" charset="0"/>
              </a:rPr>
              <a:t>lymerase</a:t>
            </a:r>
            <a:r>
              <a:rPr lang="cs-CZ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+mn-lt"/>
                <a:ea typeface="Times New Roman" panose="02020603050405020304" pitchFamily="18" charset="0"/>
              </a:rPr>
              <a:t>chain</a:t>
            </a:r>
            <a:r>
              <a:rPr lang="cs-CZ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+mn-lt"/>
                <a:ea typeface="Times New Roman" panose="02020603050405020304" pitchFamily="18" charset="0"/>
              </a:rPr>
              <a:t>reaction</a:t>
            </a:r>
            <a:r>
              <a:rPr lang="en-US" sz="24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(PCR)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 – </a:t>
            </a:r>
            <a:r>
              <a:rPr lang="en-US" sz="2400" b="1" cap="all" dirty="0" err="1">
                <a:latin typeface="+mn-lt"/>
                <a:ea typeface="Times New Roman" panose="02020603050405020304" pitchFamily="18" charset="0"/>
              </a:rPr>
              <a:t>muta</a:t>
            </a:r>
            <a:r>
              <a:rPr lang="cs-CZ" sz="2400" b="1" cap="all" dirty="0" err="1">
                <a:latin typeface="+mn-lt"/>
                <a:ea typeface="Times New Roman" panose="02020603050405020304" pitchFamily="18" charset="0"/>
              </a:rPr>
              <a:t>tion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 ΔF508 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	 	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(</a:t>
            </a:r>
            <a:r>
              <a:rPr lang="cs-CZ" sz="2400" b="1" cap="all" dirty="0" err="1">
                <a:latin typeface="+mn-lt"/>
                <a:ea typeface="Times New Roman" panose="02020603050405020304" pitchFamily="18" charset="0"/>
              </a:rPr>
              <a:t>cystic</a:t>
            </a:r>
            <a:r>
              <a:rPr lang="cs-CZ" sz="2400" b="1" cap="all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400" b="1" cap="all" dirty="0" err="1">
                <a:latin typeface="+mn-lt"/>
                <a:ea typeface="Times New Roman" panose="02020603050405020304" pitchFamily="18" charset="0"/>
              </a:rPr>
              <a:t>fibrosis</a:t>
            </a:r>
            <a:r>
              <a:rPr lang="en-US" sz="2400" b="1" cap="all" dirty="0">
                <a:latin typeface="+mn-lt"/>
                <a:ea typeface="Times New Roman" panose="02020603050405020304" pitchFamily="18" charset="0"/>
              </a:rPr>
              <a:t>)</a:t>
            </a:r>
            <a:endParaRPr lang="cs-CZ" sz="2400" dirty="0">
              <a:latin typeface="+mn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1" cap="all" dirty="0">
                <a:latin typeface="+mn-lt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78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</a:t>
            </a:r>
            <a:r>
              <a:rPr lang="en-US" altLang="cs-CZ"/>
              <a:t>emochromatosis</a:t>
            </a:r>
            <a:endParaRPr lang="cs-CZ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/>
              <a:t>autosomal recessive disease affecting iron metabolism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excessive iron absorption, its deposition in organs (mainly parenchymal) and subsequent damage of the organism 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hepatopathy (</a:t>
            </a:r>
            <a:r>
              <a:rPr lang="en-US" altLang="cs-CZ" sz="2000"/>
              <a:t>cirrhosis, hepatocellular carcinoma</a:t>
            </a:r>
            <a:r>
              <a:rPr lang="cs-CZ" altLang="cs-CZ" sz="200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</a:t>
            </a:r>
            <a:r>
              <a:rPr lang="en-US" altLang="cs-CZ" sz="2000"/>
              <a:t>iabetes mellitus, arthropathy, hypogonadism</a:t>
            </a:r>
            <a:r>
              <a:rPr lang="cs-CZ" altLang="cs-CZ" sz="2000"/>
              <a:t>, kardiomyopathy, amenorhea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serum iron, transferrin saturation, ferritin, liver biopsy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repeated phlebotomy</a:t>
            </a:r>
            <a:endParaRPr lang="cs-CZ" altLang="cs-CZ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10136" r="25854" b="16696"/>
          <a:stretch/>
        </p:blipFill>
        <p:spPr bwMode="auto">
          <a:xfrm>
            <a:off x="539552" y="1115452"/>
            <a:ext cx="8087025" cy="453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3563888" y="6372036"/>
            <a:ext cx="50626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95536" y="6372036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442507" y="643872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HFE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25255" y="644404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TFR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627784" y="1115452"/>
            <a:ext cx="373492" cy="1554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267744" y="74612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H63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7504" y="467312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C282</a:t>
            </a: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340620" y="3106038"/>
            <a:ext cx="61549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6015667" y="116632"/>
            <a:ext cx="2948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chemeClr val="accent2"/>
                </a:solidFill>
              </a:rPr>
              <a:t>http://www.rcsb.org/3d-view/1DE4/1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308304" y="892627"/>
            <a:ext cx="1739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Signal</a:t>
            </a:r>
            <a:r>
              <a:rPr lang="cs-CZ" sz="1600" dirty="0"/>
              <a:t> </a:t>
            </a:r>
            <a:r>
              <a:rPr lang="cs-CZ" sz="1600" dirty="0" err="1"/>
              <a:t>seq</a:t>
            </a:r>
            <a:r>
              <a:rPr lang="cs-CZ" sz="1600" dirty="0"/>
              <a:t>. </a:t>
            </a:r>
            <a:r>
              <a:rPr lang="cs-CZ" sz="1600" dirty="0" err="1"/>
              <a:t>cleaved</a:t>
            </a:r>
            <a:endParaRPr lang="cs-CZ" sz="1600" dirty="0"/>
          </a:p>
          <a:p>
            <a:r>
              <a:rPr lang="cs-CZ" sz="1600" dirty="0"/>
              <a:t>H63 = H41</a:t>
            </a:r>
          </a:p>
          <a:p>
            <a:r>
              <a:rPr lang="cs-CZ" sz="1600" dirty="0"/>
              <a:t>C282 = C260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56097" y="113623"/>
            <a:ext cx="366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HFE-TFR2 </a:t>
            </a:r>
            <a:r>
              <a:rPr lang="cs-CZ" sz="2400" dirty="0" err="1"/>
              <a:t>interaction</a:t>
            </a:r>
            <a:r>
              <a:rPr lang="cs-CZ" sz="2400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74289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319087"/>
            <a:ext cx="8181975" cy="900113"/>
          </a:xfrm>
        </p:spPr>
        <p:txBody>
          <a:bodyPr/>
          <a:lstStyle/>
          <a:p>
            <a:pPr eaLnBrk="1" hangingPunct="1"/>
            <a:r>
              <a:rPr lang="en-US" altLang="cs-CZ" sz="4000" b="1" dirty="0">
                <a:latin typeface="+mn-lt"/>
              </a:rPr>
              <a:t>CFTR</a:t>
            </a:r>
            <a:r>
              <a:rPr lang="cs-CZ" altLang="cs-CZ" sz="4000" b="1" dirty="0">
                <a:latin typeface="+mn-lt"/>
              </a:rPr>
              <a:t> gene</a:t>
            </a:r>
            <a:r>
              <a:rPr lang="en-US" altLang="cs-CZ" sz="4000" b="1" dirty="0">
                <a:latin typeface="+mn-lt"/>
              </a:rPr>
              <a:t>: delta F508 mutation</a:t>
            </a:r>
            <a:br>
              <a:rPr lang="en-US" altLang="cs-CZ" sz="4000" b="1" dirty="0">
                <a:latin typeface="+mn-lt"/>
              </a:rPr>
            </a:br>
            <a:r>
              <a:rPr lang="en-US" altLang="cs-CZ" sz="2400" b="1" dirty="0">
                <a:latin typeface="+mn-lt"/>
              </a:rPr>
              <a:t>= deletion of phenylalanine </a:t>
            </a:r>
            <a:r>
              <a:rPr lang="en-US" altLang="cs-CZ" sz="2000" b="1" dirty="0">
                <a:latin typeface="+mn-lt"/>
              </a:rPr>
              <a:t>(508</a:t>
            </a:r>
            <a:r>
              <a:rPr lang="en-US" altLang="cs-CZ" sz="2000" b="1" baseline="30000" dirty="0">
                <a:latin typeface="+mn-lt"/>
              </a:rPr>
              <a:t>th</a:t>
            </a:r>
            <a:r>
              <a:rPr lang="en-US" altLang="cs-CZ" sz="2000" b="1" dirty="0">
                <a:latin typeface="+mn-lt"/>
              </a:rPr>
              <a:t> AA in protein chain</a:t>
            </a:r>
            <a:r>
              <a:rPr lang="en-US" altLang="cs-CZ" sz="2000" dirty="0">
                <a:latin typeface="+mn-lt"/>
              </a:rPr>
              <a:t>)</a:t>
            </a:r>
            <a:endParaRPr lang="en-US" altLang="cs-CZ" sz="2000" b="1" dirty="0"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5613"/>
            <a:ext cx="7924800" cy="4217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Normal DNA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DNA     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dirty="0" err="1">
                <a:latin typeface="Times New Roman" pitchFamily="18" charset="0"/>
              </a:rPr>
              <a:t>ATC</a:t>
            </a:r>
            <a:r>
              <a:rPr lang="en-US" altLang="cs-CZ" sz="2800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TTT</a:t>
            </a:r>
            <a:r>
              <a:rPr lang="en-US" altLang="cs-CZ" sz="2800" dirty="0">
                <a:latin typeface="Times New Roman" pitchFamily="18" charset="0"/>
              </a:rPr>
              <a:t> GGT GTT … 3´</a:t>
            </a:r>
            <a:endParaRPr lang="en-US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Protein</a:t>
            </a:r>
            <a:r>
              <a:rPr lang="en-US" altLang="cs-CZ" sz="2800" dirty="0">
                <a:solidFill>
                  <a:schemeClr val="hlink"/>
                </a:solidFill>
                <a:latin typeface="Times New Roman" pitchFamily="18" charset="0"/>
              </a:rPr>
              <a:t>	   </a:t>
            </a:r>
            <a:r>
              <a:rPr lang="en-US" altLang="cs-CZ" sz="2800" dirty="0" err="1">
                <a:latin typeface="Times New Roman" pitchFamily="18" charset="0"/>
              </a:rPr>
              <a:t>Asn</a:t>
            </a:r>
            <a:r>
              <a:rPr lang="en-US" altLang="cs-CZ" sz="2800" dirty="0">
                <a:latin typeface="Times New Roman" pitchFamily="18" charset="0"/>
              </a:rPr>
              <a:t>    Ile     </a:t>
            </a:r>
            <a:r>
              <a:rPr lang="en-US" altLang="cs-CZ" sz="2800" dirty="0" err="1">
                <a:latin typeface="Times New Roman" pitchFamily="18" charset="0"/>
              </a:rPr>
              <a:t>Ile</a:t>
            </a:r>
            <a:r>
              <a:rPr lang="en-US" altLang="cs-CZ" sz="2800" dirty="0">
                <a:latin typeface="Times New Roman" pitchFamily="18" charset="0"/>
              </a:rPr>
              <a:t>   </a:t>
            </a:r>
            <a:r>
              <a:rPr lang="en-US" altLang="cs-CZ" sz="2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 err="1">
                <a:solidFill>
                  <a:srgbClr val="33CC33"/>
                </a:solidFill>
                <a:latin typeface="Times New Roman" pitchFamily="18" charset="0"/>
              </a:rPr>
              <a:t>Phe</a:t>
            </a:r>
            <a:r>
              <a:rPr lang="en-US" altLang="cs-CZ" sz="2800" dirty="0">
                <a:solidFill>
                  <a:srgbClr val="92D050"/>
                </a:solidFill>
                <a:latin typeface="Times New Roman" pitchFamily="18" charset="0"/>
              </a:rPr>
              <a:t>  </a:t>
            </a:r>
            <a:r>
              <a:rPr lang="en-US" altLang="cs-CZ" sz="2800" dirty="0" err="1">
                <a:latin typeface="Times New Roman" pitchFamily="18" charset="0"/>
              </a:rPr>
              <a:t>Gly</a:t>
            </a:r>
            <a:r>
              <a:rPr lang="en-US" altLang="cs-CZ" sz="2800" dirty="0">
                <a:latin typeface="Times New Roman" pitchFamily="18" charset="0"/>
              </a:rPr>
              <a:t>   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Position	   505   506    507   </a:t>
            </a:r>
            <a:r>
              <a:rPr lang="en-US" altLang="cs-CZ" sz="2800" b="1" dirty="0">
                <a:latin typeface="Times New Roman" pitchFamily="18" charset="0"/>
              </a:rPr>
              <a:t>508</a:t>
            </a:r>
            <a:r>
              <a:rPr lang="en-US" altLang="cs-CZ" sz="2800" dirty="0">
                <a:latin typeface="Times New Roman" pitchFamily="18" charset="0"/>
              </a:rPr>
              <a:t>  509   510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Mutated DNA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DNA 	   </a:t>
            </a:r>
            <a:r>
              <a:rPr lang="en-US" altLang="cs-CZ" sz="2800" dirty="0">
                <a:latin typeface="Times New Roman" pitchFamily="18" charset="0"/>
              </a:rPr>
              <a:t>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AT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-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- - T</a:t>
            </a:r>
            <a:r>
              <a:rPr lang="en-US" altLang="cs-CZ" sz="2800" b="1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GGT GTT … 3´</a:t>
            </a: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DNA 	   </a:t>
            </a:r>
            <a:r>
              <a:rPr lang="en-US" altLang="cs-CZ" sz="2800" dirty="0">
                <a:latin typeface="Times New Roman" pitchFamily="18" charset="0"/>
              </a:rPr>
              <a:t>5´</a:t>
            </a:r>
            <a:r>
              <a:rPr lang="en-US" altLang="cs-CZ" sz="2800" baseline="300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… AAT ATC 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ATT</a:t>
            </a:r>
            <a:r>
              <a:rPr lang="en-US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>
                <a:latin typeface="Times New Roman" pitchFamily="18" charset="0"/>
              </a:rPr>
              <a:t>   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cs-CZ" altLang="cs-CZ" sz="2800" b="1" dirty="0">
                <a:latin typeface="Times New Roman" pitchFamily="18" charset="0"/>
              </a:rPr>
              <a:t>     </a:t>
            </a:r>
            <a:r>
              <a:rPr lang="en-US" altLang="cs-CZ" sz="2800" dirty="0">
                <a:latin typeface="Times New Roman" pitchFamily="18" charset="0"/>
              </a:rPr>
              <a:t>GGT GTT … 3´</a:t>
            </a: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solidFill>
                  <a:schemeClr val="tx2"/>
                </a:solidFill>
                <a:latin typeface="Times New Roman" pitchFamily="18" charset="0"/>
              </a:rPr>
              <a:t>Protein</a:t>
            </a:r>
            <a:r>
              <a:rPr lang="en-US" altLang="cs-CZ" sz="2800" dirty="0">
                <a:solidFill>
                  <a:schemeClr val="hlink"/>
                </a:solidFill>
                <a:latin typeface="Times New Roman" pitchFamily="18" charset="0"/>
              </a:rPr>
              <a:t>	   </a:t>
            </a:r>
            <a:r>
              <a:rPr lang="en-US" altLang="cs-CZ" sz="2800" dirty="0" err="1">
                <a:latin typeface="Times New Roman" pitchFamily="18" charset="0"/>
              </a:rPr>
              <a:t>Asn</a:t>
            </a:r>
            <a:r>
              <a:rPr lang="en-US" altLang="cs-CZ" sz="2800" dirty="0">
                <a:latin typeface="Times New Roman" pitchFamily="18" charset="0"/>
              </a:rPr>
              <a:t>    Ile    </a:t>
            </a:r>
            <a:r>
              <a:rPr lang="en-US" altLang="cs-CZ" sz="2800" dirty="0" err="1">
                <a:latin typeface="Times New Roman" pitchFamily="18" charset="0"/>
              </a:rPr>
              <a:t>Ile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 err="1">
                <a:latin typeface="Times New Roman" pitchFamily="18" charset="0"/>
              </a:rPr>
              <a:t>Gly</a:t>
            </a:r>
            <a:r>
              <a:rPr lang="en-US" altLang="cs-CZ" sz="2800" dirty="0">
                <a:latin typeface="Times New Roman" pitchFamily="18" charset="0"/>
              </a:rPr>
              <a:t>   Val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Position	   505   506   507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 </a:t>
            </a:r>
            <a:r>
              <a:rPr lang="en-US" altLang="cs-CZ" sz="2800" b="1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en-US" altLang="cs-CZ" sz="2800" dirty="0">
                <a:latin typeface="Times New Roman" pitchFamily="18" charset="0"/>
              </a:rPr>
              <a:t>     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en-US" altLang="cs-CZ" sz="2800" dirty="0">
                <a:latin typeface="Times New Roman" pitchFamily="18" charset="0"/>
              </a:rPr>
              <a:t>509    510</a:t>
            </a:r>
          </a:p>
        </p:txBody>
      </p:sp>
      <p:sp>
        <p:nvSpPr>
          <p:cNvPr id="2" name="Obdélník 1"/>
          <p:cNvSpPr/>
          <p:nvPr/>
        </p:nvSpPr>
        <p:spPr>
          <a:xfrm>
            <a:off x="4876800" y="21336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Levá složená závorka 2"/>
          <p:cNvSpPr/>
          <p:nvPr/>
        </p:nvSpPr>
        <p:spPr>
          <a:xfrm rot="16200000">
            <a:off x="5024717" y="4047564"/>
            <a:ext cx="286871" cy="1676400"/>
          </a:xfrm>
          <a:prstGeom prst="leftBrace">
            <a:avLst>
              <a:gd name="adj1" fmla="val 43627"/>
              <a:gd name="adj2" fmla="val 26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Cystic</a:t>
            </a:r>
            <a:r>
              <a:rPr lang="cs-CZ" sz="3600" b="1" dirty="0">
                <a:solidFill>
                  <a:schemeClr val="tx1"/>
                </a:solidFill>
              </a:rPr>
              <a:t> </a:t>
            </a:r>
            <a:r>
              <a:rPr 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fibrosis</a:t>
            </a:r>
            <a:endParaRPr 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1112838" y="836613"/>
            <a:ext cx="68119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400"/>
              <a:t> </a:t>
            </a:r>
            <a:r>
              <a:rPr lang="en-US" altLang="cs-CZ" sz="2400"/>
              <a:t>the most common autosomal recessive (AR)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/>
              <a:t>  disorder among Caucasians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</a:t>
            </a:r>
            <a:r>
              <a:rPr lang="en-US" altLang="cs-CZ" sz="2400"/>
              <a:t>chronic and progressive disease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400"/>
              <a:t> </a:t>
            </a:r>
            <a:r>
              <a:rPr lang="en-US" altLang="cs-CZ" sz="2400"/>
              <a:t>median at death is ~ 35 years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31900" y="2370138"/>
            <a:ext cx="7454900" cy="406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CF</a:t>
            </a:r>
            <a:endParaRPr lang="cs-CZ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9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Lung: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thick accumulations of mucus, breathing difficulties,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frequent resp. infectious, permanent lung damage 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Pancreas: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exocrine pancreatic insufficiency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       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malabsorption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proteins and fats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Liver: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plugging of small bile ducts, cirrhosis  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GIT: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intestinal obstruction-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Meconium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ileus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(15-20% CF babies)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Reproduction: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improper formation of Vas deferens 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    sterility </a:t>
            </a: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(95% CF male)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Skin: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CF patients have salt crystal formation on their skin</a:t>
            </a:r>
          </a:p>
          <a:p>
            <a:pPr>
              <a:defRPr/>
            </a:pP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(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sweat excessively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Molecular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causation</a:t>
            </a: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</a:t>
            </a:r>
          </a:p>
        </p:txBody>
      </p:sp>
      <p:sp>
        <p:nvSpPr>
          <p:cNvPr id="26627" name="Text Box 52"/>
          <p:cNvSpPr txBox="1">
            <a:spLocks noChangeArrowheads="1"/>
          </p:cNvSpPr>
          <p:nvPr/>
        </p:nvSpPr>
        <p:spPr bwMode="auto">
          <a:xfrm>
            <a:off x="4632325" y="5157788"/>
            <a:ext cx="45212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NBD</a:t>
            </a:r>
            <a:r>
              <a:rPr lang="cs-CZ" altLang="cs-CZ" sz="1800"/>
              <a:t>-nucleotide binding domains (ATP)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26628" name="Group 67"/>
          <p:cNvGrpSpPr>
            <a:grpSpLocks/>
          </p:cNvGrpSpPr>
          <p:nvPr/>
        </p:nvGrpSpPr>
        <p:grpSpPr bwMode="auto">
          <a:xfrm>
            <a:off x="1331913" y="3141663"/>
            <a:ext cx="3959225" cy="3003550"/>
            <a:chOff x="839" y="1979"/>
            <a:chExt cx="2494" cy="1892"/>
          </a:xfrm>
        </p:grpSpPr>
        <p:sp>
          <p:nvSpPr>
            <p:cNvPr id="26634" name="Oval 4"/>
            <p:cNvSpPr>
              <a:spLocks noChangeArrowheads="1"/>
            </p:cNvSpPr>
            <p:nvPr/>
          </p:nvSpPr>
          <p:spPr bwMode="auto">
            <a:xfrm>
              <a:off x="2258" y="3169"/>
              <a:ext cx="356" cy="34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5" name="Rectangle 5" descr="10%"/>
            <p:cNvSpPr>
              <a:spLocks noChangeArrowheads="1"/>
            </p:cNvSpPr>
            <p:nvPr/>
          </p:nvSpPr>
          <p:spPr bwMode="auto">
            <a:xfrm>
              <a:off x="2412" y="2609"/>
              <a:ext cx="831" cy="445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36" name="Oval 6"/>
            <p:cNvSpPr>
              <a:spLocks noChangeArrowheads="1"/>
            </p:cNvSpPr>
            <p:nvPr/>
          </p:nvSpPr>
          <p:spPr bwMode="auto">
            <a:xfrm>
              <a:off x="1501" y="3177"/>
              <a:ext cx="355" cy="34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7" name="Oval 7"/>
            <p:cNvSpPr>
              <a:spLocks noChangeArrowheads="1"/>
            </p:cNvSpPr>
            <p:nvPr/>
          </p:nvSpPr>
          <p:spPr bwMode="auto">
            <a:xfrm>
              <a:off x="1800" y="3330"/>
              <a:ext cx="544" cy="541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1986" y="3479"/>
              <a:ext cx="19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400"/>
                <a:t>R</a:t>
              </a:r>
            </a:p>
          </p:txBody>
        </p:sp>
        <p:sp>
          <p:nvSpPr>
            <p:cNvPr id="26639" name="Rectangle 9"/>
            <p:cNvSpPr>
              <a:spLocks noChangeArrowheads="1"/>
            </p:cNvSpPr>
            <p:nvPr/>
          </p:nvSpPr>
          <p:spPr bwMode="auto">
            <a:xfrm>
              <a:off x="1501" y="3260"/>
              <a:ext cx="36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/>
                <a:t>NBD1</a:t>
              </a:r>
            </a:p>
          </p:txBody>
        </p:sp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2274" y="3266"/>
              <a:ext cx="36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400"/>
                <a:t>NBD2</a:t>
              </a:r>
            </a:p>
          </p:txBody>
        </p:sp>
        <p:sp>
          <p:nvSpPr>
            <p:cNvPr id="26641" name="Rectangle 13" descr="10%"/>
            <p:cNvSpPr>
              <a:spLocks noChangeArrowheads="1"/>
            </p:cNvSpPr>
            <p:nvPr/>
          </p:nvSpPr>
          <p:spPr bwMode="auto">
            <a:xfrm>
              <a:off x="884" y="2609"/>
              <a:ext cx="871" cy="43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42" name="AutoShape 18"/>
            <p:cNvSpPr>
              <a:spLocks noChangeArrowheads="1"/>
            </p:cNvSpPr>
            <p:nvPr/>
          </p:nvSpPr>
          <p:spPr bwMode="auto">
            <a:xfrm>
              <a:off x="1499" y="2489"/>
              <a:ext cx="446" cy="660"/>
            </a:xfrm>
            <a:prstGeom prst="roundRect">
              <a:avLst>
                <a:gd name="adj" fmla="val 12495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1522" y="2691"/>
              <a:ext cx="38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TM1</a:t>
              </a:r>
            </a:p>
          </p:txBody>
        </p:sp>
        <p:sp>
          <p:nvSpPr>
            <p:cNvPr id="26644" name="AutoShape 20"/>
            <p:cNvSpPr>
              <a:spLocks noChangeArrowheads="1"/>
            </p:cNvSpPr>
            <p:nvPr/>
          </p:nvSpPr>
          <p:spPr bwMode="auto">
            <a:xfrm>
              <a:off x="2162" y="2482"/>
              <a:ext cx="446" cy="660"/>
            </a:xfrm>
            <a:prstGeom prst="roundRect">
              <a:avLst>
                <a:gd name="adj" fmla="val 12495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2166" y="2699"/>
              <a:ext cx="396" cy="21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000"/>
                <a:t>TM2</a:t>
              </a:r>
            </a:p>
          </p:txBody>
        </p:sp>
        <p:sp>
          <p:nvSpPr>
            <p:cNvPr id="26646" name="Rectangle 25"/>
            <p:cNvSpPr>
              <a:spLocks noChangeArrowheads="1"/>
            </p:cNvSpPr>
            <p:nvPr/>
          </p:nvSpPr>
          <p:spPr bwMode="auto">
            <a:xfrm>
              <a:off x="1898" y="1979"/>
              <a:ext cx="33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7625" tIns="19050" rIns="47625" bIns="190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2800"/>
                <a:t>Cl</a:t>
              </a:r>
              <a:r>
                <a:rPr lang="cs-CZ" altLang="cs-CZ" sz="2800" baseline="30000"/>
                <a:t>-</a:t>
              </a:r>
            </a:p>
          </p:txBody>
        </p:sp>
        <p:sp>
          <p:nvSpPr>
            <p:cNvPr id="26647" name="Line 50"/>
            <p:cNvSpPr>
              <a:spLocks noChangeShapeType="1"/>
            </p:cNvSpPr>
            <p:nvPr/>
          </p:nvSpPr>
          <p:spPr bwMode="auto">
            <a:xfrm>
              <a:off x="2072" y="2311"/>
              <a:ext cx="0" cy="8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48" name="Rectangle 55"/>
            <p:cNvSpPr>
              <a:spLocks noChangeArrowheads="1"/>
            </p:cNvSpPr>
            <p:nvPr/>
          </p:nvSpPr>
          <p:spPr bwMode="auto">
            <a:xfrm>
              <a:off x="3197" y="2555"/>
              <a:ext cx="136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49" name="Rectangle 56"/>
            <p:cNvSpPr>
              <a:spLocks noChangeArrowheads="1"/>
            </p:cNvSpPr>
            <p:nvPr/>
          </p:nvSpPr>
          <p:spPr bwMode="auto">
            <a:xfrm>
              <a:off x="839" y="2555"/>
              <a:ext cx="136" cy="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26629" name="Text Box 60"/>
          <p:cNvSpPr txBox="1">
            <a:spLocks noChangeArrowheads="1"/>
          </p:cNvSpPr>
          <p:nvPr/>
        </p:nvSpPr>
        <p:spPr bwMode="auto">
          <a:xfrm>
            <a:off x="323850" y="908050"/>
            <a:ext cx="86407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  </a:t>
            </a:r>
            <a:r>
              <a:rPr lang="en-US" altLang="cs-CZ" sz="2000"/>
              <a:t>mutations in the CFTR gene</a:t>
            </a:r>
          </a:p>
          <a:p>
            <a:pPr eaLnBrk="1" hangingPunct="1">
              <a:spcBef>
                <a:spcPct val="0"/>
              </a:spcBef>
            </a:pPr>
            <a:endParaRPr lang="en-US" altLang="cs-CZ" sz="800"/>
          </a:p>
          <a:p>
            <a:pPr eaLnBrk="1" hangingPunct="1">
              <a:spcBef>
                <a:spcPct val="0"/>
              </a:spcBef>
            </a:pPr>
            <a:r>
              <a:rPr lang="en-US" altLang="cs-CZ" sz="2000"/>
              <a:t>  CFTR gene coding for chloride channel protein: cystic fibrosis transmembrane conductance regulator – located on the plasma membrane of epithelial cells of the lungs, pancreas, sweat glands, and other tissues</a:t>
            </a:r>
          </a:p>
          <a:p>
            <a:pPr eaLnBrk="1" hangingPunct="1">
              <a:spcBef>
                <a:spcPct val="0"/>
              </a:spcBef>
            </a:pPr>
            <a:endParaRPr lang="en-US" altLang="cs-CZ" sz="900"/>
          </a:p>
          <a:p>
            <a:pPr eaLnBrk="1" hangingPunct="1">
              <a:spcBef>
                <a:spcPct val="0"/>
              </a:spcBef>
            </a:pPr>
            <a:r>
              <a:rPr lang="en-US" altLang="cs-CZ" sz="2000"/>
              <a:t>   cAMP regulated </a:t>
            </a:r>
            <a:r>
              <a:rPr lang="en-US" altLang="cs-CZ" sz="1800"/>
              <a:t>chloride channel </a:t>
            </a:r>
            <a:endParaRPr lang="en-US" altLang="cs-CZ" sz="2000"/>
          </a:p>
        </p:txBody>
      </p:sp>
      <p:sp>
        <p:nvSpPr>
          <p:cNvPr id="26630" name="Text Box 62"/>
          <p:cNvSpPr txBox="1">
            <a:spLocks noChangeArrowheads="1"/>
          </p:cNvSpPr>
          <p:nvPr/>
        </p:nvSpPr>
        <p:spPr bwMode="auto">
          <a:xfrm>
            <a:off x="1835150" y="6283325"/>
            <a:ext cx="3746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R</a:t>
            </a:r>
            <a:r>
              <a:rPr lang="cs-CZ" altLang="cs-CZ" sz="1800"/>
              <a:t>-regulation domain (cAMPdep.)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6631" name="Text Box 63"/>
          <p:cNvSpPr txBox="1">
            <a:spLocks noChangeArrowheads="1"/>
          </p:cNvSpPr>
          <p:nvPr/>
        </p:nvSpPr>
        <p:spPr bwMode="auto">
          <a:xfrm>
            <a:off x="5292725" y="3213100"/>
            <a:ext cx="24050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TM</a:t>
            </a:r>
            <a:r>
              <a:rPr lang="en-US" altLang="cs-CZ" sz="1800"/>
              <a:t>- transmembrane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 spanning domains</a:t>
            </a:r>
          </a:p>
        </p:txBody>
      </p:sp>
      <p:sp>
        <p:nvSpPr>
          <p:cNvPr id="26632" name="Text Box 65"/>
          <p:cNvSpPr txBox="1">
            <a:spLocks noChangeArrowheads="1"/>
          </p:cNvSpPr>
          <p:nvPr/>
        </p:nvSpPr>
        <p:spPr bwMode="auto">
          <a:xfrm>
            <a:off x="468313" y="34290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lumen</a:t>
            </a:r>
          </a:p>
        </p:txBody>
      </p:sp>
      <p:sp>
        <p:nvSpPr>
          <p:cNvPr id="26633" name="Text Box 66"/>
          <p:cNvSpPr txBox="1">
            <a:spLocks noChangeArrowheads="1"/>
          </p:cNvSpPr>
          <p:nvPr/>
        </p:nvSpPr>
        <p:spPr bwMode="auto">
          <a:xfrm>
            <a:off x="250825" y="515778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cytoplasm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CFTR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85225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600" b="1"/>
              <a:t>germinal mutations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600" b="1"/>
              <a:t>somatic mutations have not been described so far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600" b="1"/>
              <a:t>de novo mutation – rarely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600" b="1"/>
              <a:t>distribution  of mutation shown population specificity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/>
          <a:stretch>
            <a:fillRect/>
          </a:stretch>
        </p:blipFill>
        <p:spPr bwMode="auto">
          <a:xfrm>
            <a:off x="2051050" y="3109913"/>
            <a:ext cx="5688013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287337" y="319087"/>
            <a:ext cx="9718675" cy="900113"/>
          </a:xfrm>
        </p:spPr>
        <p:txBody>
          <a:bodyPr/>
          <a:lstStyle/>
          <a:p>
            <a:pPr eaLnBrk="1" hangingPunct="1"/>
            <a:r>
              <a:rPr lang="en-US" altLang="cs-CZ" sz="4000" b="1" dirty="0">
                <a:latin typeface="+mn-lt"/>
              </a:rPr>
              <a:t>HFE gene: C282Y mutation</a:t>
            </a:r>
            <a:br>
              <a:rPr lang="en-US" altLang="cs-CZ" sz="4000" b="1" dirty="0">
                <a:latin typeface="+mn-lt"/>
              </a:rPr>
            </a:br>
            <a:r>
              <a:rPr lang="en-US" altLang="cs-CZ" sz="2400" b="1" dirty="0">
                <a:latin typeface="+mn-lt"/>
              </a:rPr>
              <a:t>= substitution of cysteine by tyrosine </a:t>
            </a:r>
            <a:r>
              <a:rPr lang="en-US" altLang="cs-CZ" sz="2000" b="1" dirty="0">
                <a:latin typeface="+mn-lt"/>
              </a:rPr>
              <a:t>(282</a:t>
            </a:r>
            <a:r>
              <a:rPr lang="en-US" altLang="cs-CZ" sz="2000" b="1" baseline="30000" dirty="0">
                <a:latin typeface="+mn-lt"/>
              </a:rPr>
              <a:t>nd</a:t>
            </a:r>
            <a:r>
              <a:rPr lang="en-US" altLang="cs-CZ" sz="2000" b="1" dirty="0">
                <a:latin typeface="+mn-lt"/>
              </a:rPr>
              <a:t> AA in protein chain</a:t>
            </a:r>
            <a:r>
              <a:rPr lang="en-US" altLang="cs-CZ" sz="2000" dirty="0">
                <a:latin typeface="+mn-lt"/>
              </a:rPr>
              <a:t>)</a:t>
            </a:r>
            <a:endParaRPr lang="en-US" altLang="cs-CZ" sz="2000" b="1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5613"/>
            <a:ext cx="8610600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Normal DNA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5´...... </a:t>
            </a:r>
            <a:r>
              <a:rPr lang="en-US" altLang="cs-CZ" sz="2800" b="1" dirty="0">
                <a:latin typeface="Times New Roman" pitchFamily="18" charset="0"/>
              </a:rPr>
              <a:t>T</a:t>
            </a:r>
            <a:r>
              <a:rPr lang="en-US" altLang="cs-CZ" sz="2800" b="1" dirty="0">
                <a:solidFill>
                  <a:srgbClr val="33CC33"/>
                </a:solidFill>
                <a:latin typeface="Times New Roman" pitchFamily="18" charset="0"/>
              </a:rPr>
              <a:t>G</a:t>
            </a:r>
            <a:r>
              <a:rPr lang="en-US" altLang="cs-CZ" sz="2800" b="1" dirty="0">
                <a:latin typeface="Times New Roman" pitchFamily="18" charset="0"/>
              </a:rPr>
              <a:t>C</a:t>
            </a:r>
            <a:r>
              <a:rPr lang="en-US" altLang="cs-CZ" sz="2800" dirty="0">
                <a:latin typeface="Times New Roman" pitchFamily="18" charset="0"/>
              </a:rPr>
              <a:t>….. 3´</a:t>
            </a:r>
            <a:endParaRPr lang="en-US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C – </a:t>
            </a:r>
            <a:r>
              <a:rPr lang="en-US" altLang="cs-CZ" sz="2800" dirty="0" err="1">
                <a:latin typeface="Times New Roman" pitchFamily="18" charset="0"/>
              </a:rPr>
              <a:t>Cys</a:t>
            </a:r>
            <a:r>
              <a:rPr lang="en-US" altLang="cs-CZ" sz="2800" dirty="0">
                <a:latin typeface="Times New Roman" pitchFamily="18" charset="0"/>
              </a:rPr>
              <a:t> – </a:t>
            </a:r>
            <a:r>
              <a:rPr lang="en-US" altLang="cs-CZ" sz="2800" dirty="0" err="1">
                <a:latin typeface="Times New Roman" pitchFamily="18" charset="0"/>
              </a:rPr>
              <a:t>Cystein</a:t>
            </a:r>
            <a:r>
              <a:rPr lang="cs-CZ" altLang="cs-CZ" sz="2800" dirty="0">
                <a:latin typeface="Times New Roman" pitchFamily="18" charset="0"/>
              </a:rPr>
              <a:t>e</a:t>
            </a:r>
            <a:r>
              <a:rPr lang="en-US" altLang="cs-CZ" sz="2800" dirty="0">
                <a:latin typeface="Times New Roman" pitchFamily="18" charset="0"/>
              </a:rPr>
              <a:t> (TGC) at position 282 of protein chain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Mutated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cs-CZ" sz="2800" dirty="0">
                <a:latin typeface="Times New Roman" pitchFamily="18" charset="0"/>
              </a:rPr>
              <a:t>5´...... </a:t>
            </a:r>
            <a:r>
              <a:rPr lang="en-US" altLang="cs-CZ" sz="2800" b="1" dirty="0">
                <a:latin typeface="Times New Roman" pitchFamily="18" charset="0"/>
              </a:rPr>
              <a:t>T</a:t>
            </a:r>
            <a:r>
              <a:rPr lang="en-US" altLang="cs-CZ" sz="28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altLang="cs-CZ" sz="2800" b="1" dirty="0">
                <a:latin typeface="Times New Roman" pitchFamily="18" charset="0"/>
              </a:rPr>
              <a:t>C</a:t>
            </a:r>
            <a:r>
              <a:rPr lang="en-US" altLang="cs-CZ" sz="2800" dirty="0">
                <a:latin typeface="Times New Roman" pitchFamily="18" charset="0"/>
              </a:rPr>
              <a:t>….. 3´</a:t>
            </a:r>
            <a:endParaRPr lang="en-US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cs-CZ" sz="2800" dirty="0">
                <a:latin typeface="Times New Roman" pitchFamily="18" charset="0"/>
              </a:rPr>
              <a:t>Y – Tyr – </a:t>
            </a:r>
            <a:r>
              <a:rPr lang="en-US" altLang="cs-CZ" sz="2800" dirty="0" err="1">
                <a:latin typeface="Times New Roman" pitchFamily="18" charset="0"/>
              </a:rPr>
              <a:t>Tyrosin</a:t>
            </a:r>
            <a:r>
              <a:rPr lang="cs-CZ" altLang="cs-CZ" sz="2800" dirty="0">
                <a:latin typeface="Times New Roman" pitchFamily="18" charset="0"/>
              </a:rPr>
              <a:t>e</a:t>
            </a:r>
            <a:r>
              <a:rPr lang="en-US" altLang="cs-CZ" sz="2800" dirty="0">
                <a:latin typeface="Times New Roman" pitchFamily="18" charset="0"/>
              </a:rPr>
              <a:t> (TAC) at position 282 of protein chain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9087"/>
            <a:ext cx="9144000" cy="900113"/>
          </a:xfrm>
        </p:spPr>
        <p:txBody>
          <a:bodyPr/>
          <a:lstStyle/>
          <a:p>
            <a:pPr eaLnBrk="1" hangingPunct="1"/>
            <a:r>
              <a:rPr lang="cs-CZ" altLang="cs-CZ" sz="4000" b="1" dirty="0"/>
              <a:t>HFE gene: H63D</a:t>
            </a:r>
            <a:r>
              <a:rPr lang="en-US" altLang="cs-CZ" sz="4000" b="1" dirty="0"/>
              <a:t> mutation</a:t>
            </a:r>
            <a:br>
              <a:rPr lang="cs-CZ" altLang="cs-CZ" sz="4000" b="1" dirty="0"/>
            </a:br>
            <a:r>
              <a:rPr lang="en-US" altLang="cs-CZ" sz="2400" b="1" dirty="0"/>
              <a:t>= substitution of </a:t>
            </a:r>
            <a:r>
              <a:rPr lang="cs-CZ" altLang="cs-CZ" sz="2400" b="1" dirty="0"/>
              <a:t>histidin</a:t>
            </a:r>
            <a:r>
              <a:rPr lang="en-US" altLang="cs-CZ" sz="2400" b="1" dirty="0"/>
              <a:t>e by </a:t>
            </a:r>
            <a:r>
              <a:rPr lang="cs-CZ" altLang="cs-CZ" sz="2400" b="1" dirty="0" err="1"/>
              <a:t>asp</a:t>
            </a:r>
            <a:r>
              <a:rPr lang="cs-CZ" altLang="cs-CZ" sz="2400" b="1" dirty="0"/>
              <a:t>. acid</a:t>
            </a:r>
            <a:r>
              <a:rPr lang="en-US" altLang="cs-CZ" sz="2400" b="1" dirty="0"/>
              <a:t> </a:t>
            </a:r>
            <a:r>
              <a:rPr lang="en-US" altLang="cs-CZ" sz="2000" b="1" dirty="0"/>
              <a:t>(</a:t>
            </a:r>
            <a:r>
              <a:rPr lang="cs-CZ" altLang="cs-CZ" sz="2000" b="1" dirty="0"/>
              <a:t>63</a:t>
            </a:r>
            <a:r>
              <a:rPr lang="cs-CZ" altLang="cs-CZ" sz="2000" b="1" baseline="30000" dirty="0"/>
              <a:t>r</a:t>
            </a:r>
            <a:r>
              <a:rPr lang="en-US" altLang="cs-CZ" sz="2000" b="1" baseline="30000" dirty="0"/>
              <a:t>d</a:t>
            </a:r>
            <a:r>
              <a:rPr lang="en-US" altLang="cs-CZ" sz="2000" b="1" dirty="0"/>
              <a:t> AA in protein chain</a:t>
            </a:r>
            <a:r>
              <a:rPr lang="en-US" altLang="cs-CZ" sz="2000" dirty="0"/>
              <a:t>)</a:t>
            </a:r>
            <a:endParaRPr lang="en-US" altLang="cs-CZ" sz="2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725613"/>
            <a:ext cx="8610601" cy="42179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33CC33"/>
                </a:solidFill>
                <a:latin typeface="Times New Roman" pitchFamily="18" charset="0"/>
              </a:rPr>
              <a:t>Normal</a:t>
            </a:r>
            <a:r>
              <a:rPr lang="cs-CZ" altLang="cs-CZ" sz="2800" b="1" dirty="0">
                <a:solidFill>
                  <a:srgbClr val="33CC33"/>
                </a:solidFill>
                <a:latin typeface="Times New Roman" pitchFamily="18" charset="0"/>
              </a:rPr>
              <a:t>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Times New Roman" pitchFamily="18" charset="0"/>
              </a:rPr>
              <a:t>5´ ......</a:t>
            </a:r>
            <a:r>
              <a:rPr lang="cs-CZ" altLang="cs-CZ" sz="2800" b="1" dirty="0">
                <a:solidFill>
                  <a:srgbClr val="33CC33"/>
                </a:solidFill>
                <a:latin typeface="Times New Roman" pitchFamily="18" charset="0"/>
              </a:rPr>
              <a:t>C</a:t>
            </a:r>
            <a:r>
              <a:rPr lang="cs-CZ" altLang="cs-CZ" sz="2800" b="1" dirty="0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……3´ 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H – His – Histidine (CAT) </a:t>
            </a:r>
            <a:r>
              <a:rPr lang="cs-CZ" altLang="cs-CZ" sz="2800" dirty="0" err="1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position</a:t>
            </a:r>
            <a:r>
              <a:rPr lang="cs-CZ" altLang="cs-CZ" sz="2800" dirty="0">
                <a:latin typeface="Times New Roman" pitchFamily="18" charset="0"/>
              </a:rPr>
              <a:t> 63 </a:t>
            </a:r>
            <a:r>
              <a:rPr lang="cs-CZ" altLang="cs-CZ" sz="2800" dirty="0" err="1">
                <a:latin typeface="Times New Roman" pitchFamily="18" charset="0"/>
              </a:rPr>
              <a:t>of</a:t>
            </a:r>
            <a:r>
              <a:rPr lang="cs-CZ" altLang="cs-CZ" sz="2800" dirty="0">
                <a:latin typeface="Times New Roman" pitchFamily="18" charset="0"/>
              </a:rPr>
              <a:t> protein </a:t>
            </a:r>
            <a:r>
              <a:rPr lang="cs-CZ" altLang="cs-CZ" sz="2800" dirty="0" err="1">
                <a:latin typeface="Times New Roman" pitchFamily="18" charset="0"/>
              </a:rPr>
              <a:t>chain</a:t>
            </a:r>
            <a:endParaRPr lang="cs-CZ" altLang="cs-CZ" sz="2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Mutated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DNA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altLang="cs-CZ" sz="2800" dirty="0">
                <a:latin typeface="Times New Roman" pitchFamily="18" charset="0"/>
              </a:rPr>
              <a:t>5´ ......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cs-CZ" altLang="cs-CZ" sz="2800" b="1" dirty="0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….. 3´</a:t>
            </a:r>
            <a:endParaRPr lang="cs-CZ" altLang="cs-CZ" sz="2800" baseline="30000" dirty="0">
              <a:latin typeface="Times New Roman" pitchFamily="18" charset="0"/>
            </a:endParaRPr>
          </a:p>
          <a:p>
            <a:pPr marL="1519238" indent="-1519238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cs-CZ" altLang="cs-CZ" sz="2800" dirty="0">
                <a:latin typeface="Times New Roman" pitchFamily="18" charset="0"/>
              </a:rPr>
              <a:t>D – </a:t>
            </a:r>
            <a:r>
              <a:rPr lang="cs-CZ" altLang="cs-CZ" sz="2800" dirty="0" err="1">
                <a:latin typeface="Times New Roman" pitchFamily="18" charset="0"/>
              </a:rPr>
              <a:t>Asp</a:t>
            </a:r>
            <a:r>
              <a:rPr lang="cs-CZ" altLang="cs-CZ" sz="2800" dirty="0">
                <a:latin typeface="Times New Roman" pitchFamily="18" charset="0"/>
              </a:rPr>
              <a:t> – </a:t>
            </a:r>
            <a:r>
              <a:rPr lang="cs-CZ" altLang="cs-CZ" sz="2800" dirty="0" err="1">
                <a:latin typeface="Times New Roman" pitchFamily="18" charset="0"/>
              </a:rPr>
              <a:t>Aspartic</a:t>
            </a:r>
            <a:r>
              <a:rPr lang="cs-CZ" altLang="cs-CZ" sz="2800" dirty="0">
                <a:latin typeface="Times New Roman" pitchFamily="18" charset="0"/>
              </a:rPr>
              <a:t> acid (GAT) </a:t>
            </a:r>
            <a:r>
              <a:rPr lang="cs-CZ" altLang="cs-CZ" sz="2800" dirty="0" err="1">
                <a:latin typeface="Times New Roman" pitchFamily="18" charset="0"/>
              </a:rPr>
              <a:t>at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position</a:t>
            </a:r>
            <a:r>
              <a:rPr lang="cs-CZ" altLang="cs-CZ" sz="2800" dirty="0">
                <a:latin typeface="Times New Roman" pitchFamily="18" charset="0"/>
              </a:rPr>
              <a:t> 63 </a:t>
            </a:r>
            <a:r>
              <a:rPr lang="cs-CZ" altLang="cs-CZ" sz="2800" dirty="0" err="1">
                <a:latin typeface="Times New Roman" pitchFamily="18" charset="0"/>
              </a:rPr>
              <a:t>of</a:t>
            </a:r>
            <a:r>
              <a:rPr lang="cs-CZ" altLang="cs-CZ" sz="2800" dirty="0">
                <a:latin typeface="Times New Roman" pitchFamily="18" charset="0"/>
              </a:rPr>
              <a:t> protein </a:t>
            </a:r>
            <a:r>
              <a:rPr lang="cs-CZ" altLang="cs-CZ" sz="2800" dirty="0" err="1">
                <a:latin typeface="Times New Roman" pitchFamily="18" charset="0"/>
              </a:rPr>
              <a:t>chain</a:t>
            </a:r>
            <a:endParaRPr lang="en-US" altLang="cs-CZ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cs-CZ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21096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DNA </a:t>
            </a:r>
            <a:r>
              <a:rPr lang="cs-CZ" altLang="cs-CZ" sz="4000" b="1" dirty="0" err="1"/>
              <a:t>isolation</a:t>
            </a:r>
            <a:endParaRPr lang="cs-CZ" alt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176213" indent="-111125">
              <a:buFont typeface="Wingdings 2" pitchFamily="18" charset="2"/>
              <a:buNone/>
              <a:defRPr/>
            </a:pPr>
            <a:r>
              <a:rPr lang="en-US" b="1" dirty="0"/>
              <a:t>Basic steps:</a:t>
            </a:r>
          </a:p>
          <a:p>
            <a:pPr>
              <a:buFont typeface="Wingdings 2" pitchFamily="18" charset="2"/>
              <a:buNone/>
              <a:defRPr/>
            </a:pPr>
            <a:endParaRPr lang="en-US" sz="1600" dirty="0"/>
          </a:p>
          <a:p>
            <a:pPr marL="957263" lvl="1" indent="-514350">
              <a:buFont typeface="+mj-lt"/>
              <a:buAutoNum type="arabicParenR"/>
              <a:defRPr/>
            </a:pPr>
            <a:r>
              <a:rPr lang="en-US" dirty="0"/>
              <a:t>Releasing of DNA into the solution = Cell lysis </a:t>
            </a:r>
          </a:p>
          <a:p>
            <a:pPr marL="957263" lvl="1" indent="-514350">
              <a:buFont typeface="+mj-lt"/>
              <a:buAutoNum type="arabicParenR"/>
              <a:defRPr/>
            </a:pPr>
            <a:r>
              <a:rPr lang="en-US" dirty="0"/>
              <a:t>Protein removal</a:t>
            </a:r>
          </a:p>
          <a:p>
            <a:pPr marL="957263" lvl="1" indent="-514350">
              <a:buFont typeface="+mj-lt"/>
              <a:buAutoNum type="arabicParenR"/>
              <a:tabLst>
                <a:tab pos="6283325" algn="l"/>
              </a:tabLst>
              <a:defRPr/>
            </a:pPr>
            <a:r>
              <a:rPr lang="en-US" dirty="0"/>
              <a:t>Impurities removal</a:t>
            </a:r>
          </a:p>
          <a:p>
            <a:pPr marL="957263" lvl="1" indent="-514350">
              <a:buFont typeface="+mj-lt"/>
              <a:buAutoNum type="arabicParenR"/>
              <a:tabLst>
                <a:tab pos="6283325" algn="l"/>
              </a:tabLst>
              <a:defRPr/>
            </a:pPr>
            <a:r>
              <a:rPr lang="en-US" dirty="0"/>
              <a:t>Measurement of DNA concentration (spectrophotometry, absorbance at 260 nm)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cs-CZ" sz="3600" b="1" dirty="0"/>
              <a:t>PCR (polymerase chain reaction)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marL="447675" indent="-447675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Tx/>
              <a:buNone/>
              <a:defRPr/>
            </a:pPr>
            <a:r>
              <a:rPr lang="en-US" sz="2800" b="1" dirty="0"/>
              <a:t>Amplification of target DNA part</a:t>
            </a:r>
            <a:r>
              <a:rPr lang="en-US" sz="2800" b="1" kern="1200" dirty="0"/>
              <a:t> in 30 – 40 cycles</a:t>
            </a:r>
            <a:endParaRPr lang="en-US" sz="2800" b="1" dirty="0"/>
          </a:p>
          <a:p>
            <a:pPr marL="1619250" indent="-276225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endParaRPr lang="en-US" sz="1000" dirty="0"/>
          </a:p>
          <a:p>
            <a:pPr marL="0" indent="0" eaLnBrk="1" fontAlgn="auto" hangingPunct="1">
              <a:spcAft>
                <a:spcPts val="0"/>
              </a:spcAft>
              <a:buSzPct val="80000"/>
              <a:buNone/>
              <a:tabLst>
                <a:tab pos="3590925" algn="l"/>
              </a:tabLst>
              <a:defRPr/>
            </a:pPr>
            <a:r>
              <a:rPr lang="en-US" sz="2800" dirty="0"/>
              <a:t>Each cycle consist of: 	Denaturation</a:t>
            </a:r>
          </a:p>
          <a:p>
            <a:pPr marL="3590925" indent="-2247900" eaLnBrk="1" fontAlgn="auto" hangingPunct="1">
              <a:spcAft>
                <a:spcPts val="0"/>
              </a:spcAft>
              <a:buSzPct val="80000"/>
              <a:buNone/>
              <a:defRPr/>
            </a:pPr>
            <a:r>
              <a:rPr lang="en-US" sz="2800" kern="1200" dirty="0"/>
              <a:t>	Annealing</a:t>
            </a:r>
          </a:p>
          <a:p>
            <a:pPr marL="3590925" indent="-2247900" eaLnBrk="1" fontAlgn="auto" hangingPunct="1">
              <a:spcAft>
                <a:spcPts val="0"/>
              </a:spcAft>
              <a:buSzPct val="80000"/>
              <a:buNone/>
              <a:defRPr/>
            </a:pPr>
            <a:r>
              <a:rPr lang="en-US" sz="2800" dirty="0"/>
              <a:t>	Extension</a:t>
            </a:r>
          </a:p>
          <a:p>
            <a:pPr marL="1619250" indent="-276225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endParaRPr lang="en-US" sz="900" dirty="0"/>
          </a:p>
          <a:p>
            <a:pPr marL="0" indent="0" eaLnBrk="1" fontAlgn="auto" hangingPunct="1">
              <a:spcAft>
                <a:spcPts val="0"/>
              </a:spcAft>
              <a:buSzPct val="80000"/>
              <a:buFontTx/>
              <a:buNone/>
              <a:defRPr/>
            </a:pPr>
            <a:r>
              <a:rPr lang="en-US" sz="2800" kern="1200" dirty="0"/>
              <a:t>Basic components of PCR:</a:t>
            </a:r>
          </a:p>
          <a:p>
            <a:pPr marL="0" indent="0" eaLnBrk="1" fontAlgn="auto" hangingPunct="1">
              <a:spcAft>
                <a:spcPts val="0"/>
              </a:spcAft>
              <a:buSzPct val="80000"/>
              <a:buFontTx/>
              <a:buNone/>
              <a:defRPr/>
            </a:pPr>
            <a:endParaRPr lang="en-US" sz="1050" kern="1200" dirty="0"/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kern="1200" dirty="0"/>
              <a:t>DNA sample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Pair of primers (Forward + Reverse)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kern="1200" dirty="0"/>
              <a:t>Free nucleotides (</a:t>
            </a:r>
            <a:r>
              <a:rPr lang="en-US" sz="2400" kern="1200" dirty="0" err="1"/>
              <a:t>dATP</a:t>
            </a:r>
            <a:r>
              <a:rPr lang="en-US" sz="2400" kern="1200" dirty="0"/>
              <a:t>, </a:t>
            </a:r>
            <a:r>
              <a:rPr lang="en-US" sz="2400" kern="1200" dirty="0" err="1"/>
              <a:t>dTTP</a:t>
            </a:r>
            <a:r>
              <a:rPr lang="en-US" sz="2400" kern="1200" dirty="0"/>
              <a:t>, </a:t>
            </a:r>
            <a:r>
              <a:rPr lang="en-US" sz="2400" kern="1200" dirty="0" err="1"/>
              <a:t>dCTP</a:t>
            </a:r>
            <a:r>
              <a:rPr lang="en-US" sz="2400" kern="1200" dirty="0"/>
              <a:t>, </a:t>
            </a:r>
            <a:r>
              <a:rPr lang="en-US" sz="2400" kern="1200" dirty="0" err="1"/>
              <a:t>dGTP</a:t>
            </a:r>
            <a:r>
              <a:rPr lang="en-US" sz="2400" kern="1200" dirty="0"/>
              <a:t>)</a:t>
            </a:r>
          </a:p>
          <a:p>
            <a:pPr marL="1612900" indent="-268288" eaLnBrk="1" fontAlgn="auto" hangingPunct="1">
              <a:spcAft>
                <a:spcPts val="0"/>
              </a:spcAft>
              <a:buSzPct val="80000"/>
              <a:buFont typeface="Arial" pitchFamily="34" charset="0"/>
              <a:buChar char="•"/>
              <a:defRPr/>
            </a:pPr>
            <a:r>
              <a:rPr lang="en-US" sz="2400" dirty="0"/>
              <a:t>DNA polymerase</a:t>
            </a:r>
            <a:endParaRPr lang="en-US" sz="2800" kern="1200" dirty="0"/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Basic </a:t>
            </a:r>
            <a:r>
              <a:rPr lang="cs-CZ" altLang="cs-CZ" sz="3600" b="1" dirty="0" err="1"/>
              <a:t>types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of</a:t>
            </a:r>
            <a:r>
              <a:rPr lang="cs-CZ" altLang="cs-CZ" sz="3600" b="1" dirty="0"/>
              <a:t> PCR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cs-CZ" altLang="cs-CZ" b="1" dirty="0"/>
              <a:t>General </a:t>
            </a:r>
            <a:r>
              <a:rPr lang="en-US" altLang="cs-CZ" b="1" dirty="0"/>
              <a:t>PCR</a:t>
            </a:r>
            <a:endParaRPr lang="en-US" altLang="cs-CZ" sz="2800" dirty="0"/>
          </a:p>
          <a:p>
            <a:pPr>
              <a:buFontTx/>
              <a:buNone/>
            </a:pPr>
            <a:r>
              <a:rPr lang="en-US" altLang="cs-CZ" dirty="0"/>
              <a:t>	– </a:t>
            </a:r>
            <a:r>
              <a:rPr lang="cs-CZ" altLang="cs-CZ" i="1" dirty="0" err="1"/>
              <a:t>target</a:t>
            </a:r>
            <a:r>
              <a:rPr lang="cs-CZ" altLang="cs-CZ" i="1" dirty="0"/>
              <a:t> +</a:t>
            </a:r>
            <a:r>
              <a:rPr lang="en-US" altLang="cs-CZ" i="1" dirty="0"/>
              <a:t> </a:t>
            </a:r>
            <a:r>
              <a:rPr lang="cs-CZ" altLang="cs-CZ" i="1" dirty="0" err="1"/>
              <a:t>complete</a:t>
            </a:r>
            <a:r>
              <a:rPr lang="cs-CZ" altLang="cs-CZ" i="1" dirty="0"/>
              <a:t> </a:t>
            </a:r>
            <a:r>
              <a:rPr lang="en-US" altLang="cs-CZ" i="1" dirty="0"/>
              <a:t>analysis</a:t>
            </a:r>
            <a:endParaRPr lang="cs-CZ" altLang="cs-CZ" i="1" dirty="0"/>
          </a:p>
          <a:p>
            <a:pPr>
              <a:buNone/>
              <a:tabLst>
                <a:tab pos="712788" algn="l"/>
              </a:tabLst>
            </a:pPr>
            <a:r>
              <a:rPr lang="cs-CZ" altLang="cs-CZ" dirty="0"/>
              <a:t>	</a:t>
            </a:r>
            <a:r>
              <a:rPr lang="en-US" altLang="cs-CZ" dirty="0"/>
              <a:t>– </a:t>
            </a:r>
            <a:r>
              <a:rPr lang="en-US" altLang="cs-CZ" i="1" dirty="0"/>
              <a:t>subsequent</a:t>
            </a:r>
            <a:r>
              <a:rPr lang="cs-CZ" altLang="cs-CZ" i="1" dirty="0"/>
              <a:t> </a:t>
            </a:r>
            <a:r>
              <a:rPr lang="cs-CZ" altLang="cs-CZ" i="1" dirty="0" err="1"/>
              <a:t>analysis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PCR </a:t>
            </a:r>
            <a:r>
              <a:rPr lang="cs-CZ" altLang="cs-CZ" i="1" dirty="0" err="1"/>
              <a:t>product</a:t>
            </a:r>
            <a:r>
              <a:rPr lang="cs-CZ" altLang="cs-CZ" i="1" dirty="0"/>
              <a:t> </a:t>
            </a:r>
            <a:r>
              <a:rPr lang="cs-CZ" altLang="cs-CZ" i="1" dirty="0" err="1"/>
              <a:t>is</a:t>
            </a:r>
            <a:r>
              <a:rPr lang="cs-CZ" altLang="cs-CZ" i="1" dirty="0"/>
              <a:t> 	</a:t>
            </a:r>
            <a:r>
              <a:rPr lang="cs-CZ" altLang="cs-CZ" i="1" dirty="0" err="1"/>
              <a:t>needed</a:t>
            </a:r>
            <a:endParaRPr lang="cs-CZ" altLang="cs-CZ" i="1" dirty="0"/>
          </a:p>
          <a:p>
            <a:pPr>
              <a:buNone/>
              <a:tabLst>
                <a:tab pos="712788" algn="l"/>
              </a:tabLst>
            </a:pPr>
            <a:endParaRPr lang="cs-CZ" altLang="cs-CZ" i="1" dirty="0"/>
          </a:p>
          <a:p>
            <a:r>
              <a:rPr lang="cs-CZ" altLang="cs-CZ" b="1" dirty="0"/>
              <a:t>A</a:t>
            </a:r>
            <a:r>
              <a:rPr lang="en-US" altLang="cs-CZ" b="1" dirty="0" err="1"/>
              <a:t>llele</a:t>
            </a:r>
            <a:r>
              <a:rPr lang="en-US" altLang="cs-CZ" b="1" dirty="0"/>
              <a:t> specific PCR</a:t>
            </a:r>
            <a:endParaRPr lang="cs-CZ" altLang="cs-CZ" b="1" dirty="0"/>
          </a:p>
          <a:p>
            <a:pPr marL="363538" indent="-363538">
              <a:buNone/>
            </a:pPr>
            <a:r>
              <a:rPr lang="cs-CZ" altLang="cs-CZ" b="1" i="1" dirty="0"/>
              <a:t>	</a:t>
            </a:r>
            <a:r>
              <a:rPr lang="en-US" altLang="cs-CZ" i="1" dirty="0"/>
              <a:t>– </a:t>
            </a:r>
            <a:r>
              <a:rPr lang="cs-CZ" altLang="cs-CZ" i="1" dirty="0" err="1"/>
              <a:t>target</a:t>
            </a:r>
            <a:r>
              <a:rPr lang="cs-CZ" altLang="cs-CZ" i="1" dirty="0"/>
              <a:t> </a:t>
            </a:r>
            <a:r>
              <a:rPr lang="cs-CZ" altLang="cs-CZ" i="1" dirty="0" err="1"/>
              <a:t>analysis</a:t>
            </a:r>
            <a:endParaRPr lang="en-US" altLang="cs-CZ" i="1" dirty="0"/>
          </a:p>
          <a:p>
            <a:pPr>
              <a:buFont typeface="Wingdings 2" pitchFamily="18" charset="2"/>
              <a:buNone/>
            </a:pPr>
            <a:endParaRPr lang="en-US" altLang="cs-CZ" dirty="0"/>
          </a:p>
          <a:p>
            <a:pPr>
              <a:buFontTx/>
              <a:buNone/>
            </a:pPr>
            <a:endParaRPr lang="cs-CZ" altLang="cs-CZ" i="1" dirty="0"/>
          </a:p>
          <a:p>
            <a:pPr>
              <a:buFontTx/>
              <a:buNone/>
            </a:pPr>
            <a:endParaRPr lang="en-US" altLang="cs-CZ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1784</Words>
  <Application>Microsoft Office PowerPoint</Application>
  <PresentationFormat>Předvádění na obrazovce (4:3)</PresentationFormat>
  <Paragraphs>352</Paragraphs>
  <Slides>32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44" baseType="lpstr">
      <vt:lpstr>SimSun</vt:lpstr>
      <vt:lpstr>Arial</vt:lpstr>
      <vt:lpstr>Arial Unicode MS</vt:lpstr>
      <vt:lpstr>Calibri</vt:lpstr>
      <vt:lpstr>Comic Sans MS</vt:lpstr>
      <vt:lpstr>Courier New</vt:lpstr>
      <vt:lpstr>Helvetica</vt:lpstr>
      <vt:lpstr>Times New Roman</vt:lpstr>
      <vt:lpstr>Wingdings 2</vt:lpstr>
      <vt:lpstr>Výchozí návrh</vt:lpstr>
      <vt:lpstr>Bitmap Image</vt:lpstr>
      <vt:lpstr>Rastrový obrázek</vt:lpstr>
      <vt:lpstr>Contents of practice Autor: kolektiv autorů pod vedením prof. MUDr. Petra Zacha, CSc. z Ústavu Anatomie 3. LF UK </vt:lpstr>
      <vt:lpstr>Tested mutations (the most frequent/severe)</vt:lpstr>
      <vt:lpstr>CFTR gene: delta F508 mutation = deletion of phenylalanine (508th AA in protein chain)</vt:lpstr>
      <vt:lpstr>HFE gene: C282Y mutation = substitution of cysteine by tyrosine (282nd AA in protein chain)</vt:lpstr>
      <vt:lpstr>HFE gene: H63D mutation = substitution of histidine by asp. acid (63rd AA in protein chain)</vt:lpstr>
      <vt:lpstr>ANALYSIS</vt:lpstr>
      <vt:lpstr>DNA isolation</vt:lpstr>
      <vt:lpstr>PCR (polymerase chain reaction)</vt:lpstr>
      <vt:lpstr>Basic types of PCR</vt:lpstr>
      <vt:lpstr>HFE gene: mutation C282Y</vt:lpstr>
      <vt:lpstr>HFE gene: mutation H63D</vt:lpstr>
      <vt:lpstr>Next step in analysis of mutation in hemochromatosis gene  Subsequent analysis of PCR product</vt:lpstr>
      <vt:lpstr>1) General PCR:  Verification of PCR product using gel electrophoresis (mutation C282Y)</vt:lpstr>
      <vt:lpstr>2) RFLP – Restriction Fragment  Length Polymorphism:</vt:lpstr>
      <vt:lpstr>Restriction fragment length polymorphism</vt:lpstr>
      <vt:lpstr>Sequence of amplified DNA for C282Y mutation analysis </vt:lpstr>
      <vt:lpstr>Prezentace aplikace PowerPoint</vt:lpstr>
      <vt:lpstr>Prezentace aplikace PowerPoint</vt:lpstr>
      <vt:lpstr>Sequence of amplified DNA for H63D mutation analysis </vt:lpstr>
      <vt:lpstr>Prezentace aplikace PowerPoint</vt:lpstr>
      <vt:lpstr>HFE gene mutations</vt:lpstr>
      <vt:lpstr>Prezentace aplikace PowerPoint</vt:lpstr>
      <vt:lpstr>Detection of ΔF508 mutation in CFTR gene</vt:lpstr>
      <vt:lpstr>Prezentace aplikace PowerPoint</vt:lpstr>
      <vt:lpstr>Detection of ΔF508 mutation in CFTR gene</vt:lpstr>
      <vt:lpstr>Prezentace aplikace PowerPoint</vt:lpstr>
      <vt:lpstr>Prezentace aplikace PowerPoint</vt:lpstr>
      <vt:lpstr>Hemochromatosis</vt:lpstr>
      <vt:lpstr>Prezentace aplikace PowerPoint</vt:lpstr>
      <vt:lpstr>Cystic fibrosis</vt:lpstr>
      <vt:lpstr>Molecular causation of CF</vt:lpstr>
      <vt:lpstr>Mutation in the CFTR gene </vt:lpstr>
    </vt:vector>
  </TitlesOfParts>
  <Company>3.LF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yoda</dc:creator>
  <cp:lastModifiedBy>Martina Krčková</cp:lastModifiedBy>
  <cp:revision>82</cp:revision>
  <dcterms:created xsi:type="dcterms:W3CDTF">2004-10-31T20:47:58Z</dcterms:created>
  <dcterms:modified xsi:type="dcterms:W3CDTF">2024-02-21T10:53:36Z</dcterms:modified>
</cp:coreProperties>
</file>